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6" r:id="rId2"/>
    <p:sldId id="258" r:id="rId3"/>
    <p:sldId id="261" r:id="rId4"/>
    <p:sldId id="262" r:id="rId5"/>
    <p:sldId id="263" r:id="rId6"/>
    <p:sldId id="272" r:id="rId7"/>
    <p:sldId id="268" r:id="rId8"/>
    <p:sldId id="267" r:id="rId9"/>
    <p:sldId id="271" r:id="rId10"/>
    <p:sldId id="269" r:id="rId11"/>
    <p:sldId id="270" r:id="rId12"/>
    <p:sldId id="264" r:id="rId13"/>
    <p:sldId id="265" r:id="rId14"/>
    <p:sldId id="260" r:id="rId15"/>
  </p:sldIdLst>
  <p:sldSz cx="9144000" cy="6858000" type="screen4x3"/>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24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BF0744-1FE9-4C6D-9B34-A9BAB3DAB774}" v="20" dt="2024-12-17T08:25:08.4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10"/>
    <p:restoredTop sz="94585"/>
  </p:normalViewPr>
  <p:slideViewPr>
    <p:cSldViewPr snapToGrid="0" snapToObjects="1">
      <p:cViewPr varScale="1">
        <p:scale>
          <a:sx n="106" d="100"/>
          <a:sy n="106" d="100"/>
        </p:scale>
        <p:origin x="14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villegennevilliers-my.sharepoint.com/personal/daniel_beghi_ville-gennevilliers_fr/Documents/Bureau/PLF%202025/PLF%20MESURES%20financii&#232;re%20du%20text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fr-FR" sz="1800" b="1"/>
              <a:t>Financement</a:t>
            </a:r>
            <a:r>
              <a:rPr lang="fr-FR" sz="1800" b="1" baseline="0"/>
              <a:t> des Investissements</a:t>
            </a:r>
            <a:endParaRPr lang="fr-FR" sz="1800" b="1"/>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8EB-4C9C-8207-1C3CF075A65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8EB-4C9C-8207-1C3CF075A65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8EB-4C9C-8207-1C3CF075A65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8EB-4C9C-8207-1C3CF075A656}"/>
              </c:ext>
            </c:extLst>
          </c:dPt>
          <c:dLbls>
            <c:numFmt formatCode="0%"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'rcts d IVT'!$B$2:$B$5</c:f>
              <c:strCache>
                <c:ptCount val="4"/>
                <c:pt idx="0">
                  <c:v>Ressource propres</c:v>
                </c:pt>
                <c:pt idx="1">
                  <c:v>Subventions </c:v>
                </c:pt>
                <c:pt idx="2">
                  <c:v>Epargne nette</c:v>
                </c:pt>
                <c:pt idx="3">
                  <c:v>Emprunt</c:v>
                </c:pt>
              </c:strCache>
            </c:strRef>
          </c:cat>
          <c:val>
            <c:numRef>
              <c:f>'rcts d IVT'!$C$2:$C$5</c:f>
              <c:numCache>
                <c:formatCode>0.00%</c:formatCode>
                <c:ptCount val="4"/>
                <c:pt idx="0">
                  <c:v>0.15923900211588296</c:v>
                </c:pt>
                <c:pt idx="1">
                  <c:v>0.1898558293056794</c:v>
                </c:pt>
                <c:pt idx="2">
                  <c:v>0.17128979175883269</c:v>
                </c:pt>
                <c:pt idx="3">
                  <c:v>0.47961537681960498</c:v>
                </c:pt>
              </c:numCache>
            </c:numRef>
          </c:val>
          <c:extLst>
            <c:ext xmlns:c16="http://schemas.microsoft.com/office/drawing/2014/chart" uri="{C3380CC4-5D6E-409C-BE32-E72D297353CC}">
              <c16:uniqueId val="{00000008-0FA7-4356-BCE8-8D58ADBAA584}"/>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A7156592-DC88-4642-9D50-591C9A4CC76D}" type="datetimeFigureOut">
              <a:rPr lang="fr-FR" smtClean="0"/>
              <a:t>17/12/2024</a:t>
            </a:fld>
            <a:endParaRPr lang="fr-FR"/>
          </a:p>
        </p:txBody>
      </p:sp>
      <p:sp>
        <p:nvSpPr>
          <p:cNvPr id="4" name="Espace réservé de l’image des diapositives 3"/>
          <p:cNvSpPr>
            <a:spLocks noGrp="1" noRot="1" noChangeAspect="1"/>
          </p:cNvSpPr>
          <p:nvPr>
            <p:ph type="sldImg" idx="2"/>
          </p:nvPr>
        </p:nvSpPr>
        <p:spPr>
          <a:xfrm>
            <a:off x="1166813" y="1241425"/>
            <a:ext cx="4465637"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83850313-00AB-FB42-BFB6-6C8C6F428310}" type="slidenum">
              <a:rPr lang="fr-FR" smtClean="0"/>
              <a:t>‹N°›</a:t>
            </a:fld>
            <a:endParaRPr lang="fr-FR"/>
          </a:p>
        </p:txBody>
      </p:sp>
    </p:spTree>
    <p:extLst>
      <p:ext uri="{BB962C8B-B14F-4D97-AF65-F5344CB8AC3E}">
        <p14:creationId xmlns:p14="http://schemas.microsoft.com/office/powerpoint/2010/main" val="1779574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t>Page d’introduction </a:t>
            </a:r>
            <a:r>
              <a:rPr lang="fr-FR" dirty="0"/>
              <a:t>avec photo</a:t>
            </a:r>
            <a:r>
              <a:rPr lang="fr-FR" baseline="0" dirty="0"/>
              <a:t> (zone grise)</a:t>
            </a:r>
            <a:endParaRPr lang="fr-FR" dirty="0"/>
          </a:p>
        </p:txBody>
      </p:sp>
      <p:sp>
        <p:nvSpPr>
          <p:cNvPr id="4" name="Espace réservé du numéro de diapositive 3"/>
          <p:cNvSpPr>
            <a:spLocks noGrp="1"/>
          </p:cNvSpPr>
          <p:nvPr>
            <p:ph type="sldNum" sz="quarter" idx="10"/>
          </p:nvPr>
        </p:nvSpPr>
        <p:spPr/>
        <p:txBody>
          <a:bodyPr/>
          <a:lstStyle/>
          <a:p>
            <a:fld id="{83850313-00AB-FB42-BFB6-6C8C6F428310}" type="slidenum">
              <a:rPr lang="fr-FR" smtClean="0"/>
              <a:t>1</a:t>
            </a:fld>
            <a:endParaRPr lang="fr-FR"/>
          </a:p>
        </p:txBody>
      </p:sp>
    </p:spTree>
    <p:extLst>
      <p:ext uri="{BB962C8B-B14F-4D97-AF65-F5344CB8AC3E}">
        <p14:creationId xmlns:p14="http://schemas.microsoft.com/office/powerpoint/2010/main" val="882725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Gabarit des slides</a:t>
            </a:r>
          </a:p>
        </p:txBody>
      </p:sp>
      <p:sp>
        <p:nvSpPr>
          <p:cNvPr id="4" name="Espace réservé du numéro de diapositive 3"/>
          <p:cNvSpPr>
            <a:spLocks noGrp="1"/>
          </p:cNvSpPr>
          <p:nvPr>
            <p:ph type="sldNum" sz="quarter" idx="10"/>
          </p:nvPr>
        </p:nvSpPr>
        <p:spPr/>
        <p:txBody>
          <a:bodyPr/>
          <a:lstStyle/>
          <a:p>
            <a:fld id="{83850313-00AB-FB42-BFB6-6C8C6F428310}" type="slidenum">
              <a:rPr lang="fr-FR" smtClean="0"/>
              <a:t>10</a:t>
            </a:fld>
            <a:endParaRPr lang="fr-FR"/>
          </a:p>
        </p:txBody>
      </p:sp>
    </p:spTree>
    <p:extLst>
      <p:ext uri="{BB962C8B-B14F-4D97-AF65-F5344CB8AC3E}">
        <p14:creationId xmlns:p14="http://schemas.microsoft.com/office/powerpoint/2010/main" val="1371579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Gabarit des slides</a:t>
            </a:r>
          </a:p>
        </p:txBody>
      </p:sp>
      <p:sp>
        <p:nvSpPr>
          <p:cNvPr id="4" name="Espace réservé du numéro de diapositive 3"/>
          <p:cNvSpPr>
            <a:spLocks noGrp="1"/>
          </p:cNvSpPr>
          <p:nvPr>
            <p:ph type="sldNum" sz="quarter" idx="10"/>
          </p:nvPr>
        </p:nvSpPr>
        <p:spPr/>
        <p:txBody>
          <a:bodyPr/>
          <a:lstStyle/>
          <a:p>
            <a:fld id="{83850313-00AB-FB42-BFB6-6C8C6F428310}" type="slidenum">
              <a:rPr lang="fr-FR" smtClean="0"/>
              <a:t>11</a:t>
            </a:fld>
            <a:endParaRPr lang="fr-FR"/>
          </a:p>
        </p:txBody>
      </p:sp>
    </p:spTree>
    <p:extLst>
      <p:ext uri="{BB962C8B-B14F-4D97-AF65-F5344CB8AC3E}">
        <p14:creationId xmlns:p14="http://schemas.microsoft.com/office/powerpoint/2010/main" val="1724679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Gabarit des slides</a:t>
            </a:r>
          </a:p>
        </p:txBody>
      </p:sp>
      <p:sp>
        <p:nvSpPr>
          <p:cNvPr id="4" name="Espace réservé du numéro de diapositive 3"/>
          <p:cNvSpPr>
            <a:spLocks noGrp="1"/>
          </p:cNvSpPr>
          <p:nvPr>
            <p:ph type="sldNum" sz="quarter" idx="10"/>
          </p:nvPr>
        </p:nvSpPr>
        <p:spPr/>
        <p:txBody>
          <a:bodyPr/>
          <a:lstStyle/>
          <a:p>
            <a:fld id="{83850313-00AB-FB42-BFB6-6C8C6F428310}" type="slidenum">
              <a:rPr lang="fr-FR" smtClean="0"/>
              <a:t>12</a:t>
            </a:fld>
            <a:endParaRPr lang="fr-FR"/>
          </a:p>
        </p:txBody>
      </p:sp>
    </p:spTree>
    <p:extLst>
      <p:ext uri="{BB962C8B-B14F-4D97-AF65-F5344CB8AC3E}">
        <p14:creationId xmlns:p14="http://schemas.microsoft.com/office/powerpoint/2010/main" val="1482723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Gabarit des slides</a:t>
            </a:r>
          </a:p>
        </p:txBody>
      </p:sp>
      <p:sp>
        <p:nvSpPr>
          <p:cNvPr id="4" name="Espace réservé du numéro de diapositive 3"/>
          <p:cNvSpPr>
            <a:spLocks noGrp="1"/>
          </p:cNvSpPr>
          <p:nvPr>
            <p:ph type="sldNum" sz="quarter" idx="10"/>
          </p:nvPr>
        </p:nvSpPr>
        <p:spPr/>
        <p:txBody>
          <a:bodyPr/>
          <a:lstStyle/>
          <a:p>
            <a:fld id="{83850313-00AB-FB42-BFB6-6C8C6F428310}" type="slidenum">
              <a:rPr lang="fr-FR" smtClean="0"/>
              <a:t>13</a:t>
            </a:fld>
            <a:endParaRPr lang="fr-FR"/>
          </a:p>
        </p:txBody>
      </p:sp>
    </p:spTree>
    <p:extLst>
      <p:ext uri="{BB962C8B-B14F-4D97-AF65-F5344CB8AC3E}">
        <p14:creationId xmlns:p14="http://schemas.microsoft.com/office/powerpoint/2010/main" val="1928792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Page de fin</a:t>
            </a:r>
          </a:p>
        </p:txBody>
      </p:sp>
      <p:sp>
        <p:nvSpPr>
          <p:cNvPr id="4" name="Espace réservé du numéro de diapositive 3"/>
          <p:cNvSpPr>
            <a:spLocks noGrp="1"/>
          </p:cNvSpPr>
          <p:nvPr>
            <p:ph type="sldNum" sz="quarter" idx="10"/>
          </p:nvPr>
        </p:nvSpPr>
        <p:spPr/>
        <p:txBody>
          <a:bodyPr/>
          <a:lstStyle/>
          <a:p>
            <a:fld id="{83850313-00AB-FB42-BFB6-6C8C6F428310}" type="slidenum">
              <a:rPr lang="fr-FR" smtClean="0"/>
              <a:t>14</a:t>
            </a:fld>
            <a:endParaRPr lang="fr-FR"/>
          </a:p>
        </p:txBody>
      </p:sp>
    </p:spTree>
    <p:extLst>
      <p:ext uri="{BB962C8B-B14F-4D97-AF65-F5344CB8AC3E}">
        <p14:creationId xmlns:p14="http://schemas.microsoft.com/office/powerpoint/2010/main" val="712677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Gabarit des slides</a:t>
            </a:r>
          </a:p>
        </p:txBody>
      </p:sp>
      <p:sp>
        <p:nvSpPr>
          <p:cNvPr id="4" name="Espace réservé du numéro de diapositive 3"/>
          <p:cNvSpPr>
            <a:spLocks noGrp="1"/>
          </p:cNvSpPr>
          <p:nvPr>
            <p:ph type="sldNum" sz="quarter" idx="10"/>
          </p:nvPr>
        </p:nvSpPr>
        <p:spPr/>
        <p:txBody>
          <a:bodyPr/>
          <a:lstStyle/>
          <a:p>
            <a:fld id="{83850313-00AB-FB42-BFB6-6C8C6F428310}" type="slidenum">
              <a:rPr lang="fr-FR" smtClean="0"/>
              <a:t>2</a:t>
            </a:fld>
            <a:endParaRPr lang="fr-FR"/>
          </a:p>
        </p:txBody>
      </p:sp>
    </p:spTree>
    <p:extLst>
      <p:ext uri="{BB962C8B-B14F-4D97-AF65-F5344CB8AC3E}">
        <p14:creationId xmlns:p14="http://schemas.microsoft.com/office/powerpoint/2010/main" val="1593134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Gabarit des slides</a:t>
            </a:r>
          </a:p>
        </p:txBody>
      </p:sp>
      <p:sp>
        <p:nvSpPr>
          <p:cNvPr id="4" name="Espace réservé du numéro de diapositive 3"/>
          <p:cNvSpPr>
            <a:spLocks noGrp="1"/>
          </p:cNvSpPr>
          <p:nvPr>
            <p:ph type="sldNum" sz="quarter" idx="10"/>
          </p:nvPr>
        </p:nvSpPr>
        <p:spPr/>
        <p:txBody>
          <a:bodyPr/>
          <a:lstStyle/>
          <a:p>
            <a:fld id="{83850313-00AB-FB42-BFB6-6C8C6F428310}" type="slidenum">
              <a:rPr lang="fr-FR" smtClean="0"/>
              <a:t>3</a:t>
            </a:fld>
            <a:endParaRPr lang="fr-FR"/>
          </a:p>
        </p:txBody>
      </p:sp>
    </p:spTree>
    <p:extLst>
      <p:ext uri="{BB962C8B-B14F-4D97-AF65-F5344CB8AC3E}">
        <p14:creationId xmlns:p14="http://schemas.microsoft.com/office/powerpoint/2010/main" val="4079031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Gabarit des slides</a:t>
            </a:r>
          </a:p>
        </p:txBody>
      </p:sp>
      <p:sp>
        <p:nvSpPr>
          <p:cNvPr id="4" name="Espace réservé du numéro de diapositive 3"/>
          <p:cNvSpPr>
            <a:spLocks noGrp="1"/>
          </p:cNvSpPr>
          <p:nvPr>
            <p:ph type="sldNum" sz="quarter" idx="10"/>
          </p:nvPr>
        </p:nvSpPr>
        <p:spPr/>
        <p:txBody>
          <a:bodyPr/>
          <a:lstStyle/>
          <a:p>
            <a:fld id="{83850313-00AB-FB42-BFB6-6C8C6F428310}" type="slidenum">
              <a:rPr lang="fr-FR" smtClean="0"/>
              <a:t>4</a:t>
            </a:fld>
            <a:endParaRPr lang="fr-FR"/>
          </a:p>
        </p:txBody>
      </p:sp>
    </p:spTree>
    <p:extLst>
      <p:ext uri="{BB962C8B-B14F-4D97-AF65-F5344CB8AC3E}">
        <p14:creationId xmlns:p14="http://schemas.microsoft.com/office/powerpoint/2010/main" val="4229951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Gabarit des slides</a:t>
            </a:r>
          </a:p>
        </p:txBody>
      </p:sp>
      <p:sp>
        <p:nvSpPr>
          <p:cNvPr id="4" name="Espace réservé du numéro de diapositive 3"/>
          <p:cNvSpPr>
            <a:spLocks noGrp="1"/>
          </p:cNvSpPr>
          <p:nvPr>
            <p:ph type="sldNum" sz="quarter" idx="10"/>
          </p:nvPr>
        </p:nvSpPr>
        <p:spPr/>
        <p:txBody>
          <a:bodyPr/>
          <a:lstStyle/>
          <a:p>
            <a:fld id="{83850313-00AB-FB42-BFB6-6C8C6F428310}" type="slidenum">
              <a:rPr lang="fr-FR" smtClean="0"/>
              <a:t>5</a:t>
            </a:fld>
            <a:endParaRPr lang="fr-FR"/>
          </a:p>
        </p:txBody>
      </p:sp>
    </p:spTree>
    <p:extLst>
      <p:ext uri="{BB962C8B-B14F-4D97-AF65-F5344CB8AC3E}">
        <p14:creationId xmlns:p14="http://schemas.microsoft.com/office/powerpoint/2010/main" val="1221228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B8DE8-0BF6-DB43-72B5-B3D9A18953A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D7DFDF6-6686-CDBA-E7D1-DEFE2523378C}"/>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63B30F51-3613-0B88-C684-C35F44A9240A}"/>
              </a:ext>
            </a:extLst>
          </p:cNvPr>
          <p:cNvSpPr>
            <a:spLocks noGrp="1"/>
          </p:cNvSpPr>
          <p:nvPr>
            <p:ph type="body" idx="1"/>
          </p:nvPr>
        </p:nvSpPr>
        <p:spPr/>
        <p:txBody>
          <a:bodyPr/>
          <a:lstStyle/>
          <a:p>
            <a:r>
              <a:rPr lang="fr-FR" dirty="0"/>
              <a:t>Gabarit des slides</a:t>
            </a:r>
          </a:p>
        </p:txBody>
      </p:sp>
      <p:sp>
        <p:nvSpPr>
          <p:cNvPr id="4" name="Espace réservé du numéro de diapositive 3">
            <a:extLst>
              <a:ext uri="{FF2B5EF4-FFF2-40B4-BE49-F238E27FC236}">
                <a16:creationId xmlns:a16="http://schemas.microsoft.com/office/drawing/2014/main" id="{AFAE15E7-C128-FE31-C4F3-651DC8A5E562}"/>
              </a:ext>
            </a:extLst>
          </p:cNvPr>
          <p:cNvSpPr>
            <a:spLocks noGrp="1"/>
          </p:cNvSpPr>
          <p:nvPr>
            <p:ph type="sldNum" sz="quarter" idx="10"/>
          </p:nvPr>
        </p:nvSpPr>
        <p:spPr/>
        <p:txBody>
          <a:bodyPr/>
          <a:lstStyle/>
          <a:p>
            <a:fld id="{83850313-00AB-FB42-BFB6-6C8C6F428310}" type="slidenum">
              <a:rPr lang="fr-FR" smtClean="0"/>
              <a:t>6</a:t>
            </a:fld>
            <a:endParaRPr lang="fr-FR"/>
          </a:p>
        </p:txBody>
      </p:sp>
    </p:spTree>
    <p:extLst>
      <p:ext uri="{BB962C8B-B14F-4D97-AF65-F5344CB8AC3E}">
        <p14:creationId xmlns:p14="http://schemas.microsoft.com/office/powerpoint/2010/main" val="3066779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Gabarit des slides</a:t>
            </a:r>
          </a:p>
        </p:txBody>
      </p:sp>
      <p:sp>
        <p:nvSpPr>
          <p:cNvPr id="4" name="Espace réservé du numéro de diapositive 3"/>
          <p:cNvSpPr>
            <a:spLocks noGrp="1"/>
          </p:cNvSpPr>
          <p:nvPr>
            <p:ph type="sldNum" sz="quarter" idx="10"/>
          </p:nvPr>
        </p:nvSpPr>
        <p:spPr/>
        <p:txBody>
          <a:bodyPr/>
          <a:lstStyle/>
          <a:p>
            <a:fld id="{83850313-00AB-FB42-BFB6-6C8C6F428310}" type="slidenum">
              <a:rPr lang="fr-FR" smtClean="0"/>
              <a:t>7</a:t>
            </a:fld>
            <a:endParaRPr lang="fr-FR"/>
          </a:p>
        </p:txBody>
      </p:sp>
    </p:spTree>
    <p:extLst>
      <p:ext uri="{BB962C8B-B14F-4D97-AF65-F5344CB8AC3E}">
        <p14:creationId xmlns:p14="http://schemas.microsoft.com/office/powerpoint/2010/main" val="2054274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Gabarit des slides</a:t>
            </a:r>
          </a:p>
        </p:txBody>
      </p:sp>
      <p:sp>
        <p:nvSpPr>
          <p:cNvPr id="4" name="Espace réservé du numéro de diapositive 3"/>
          <p:cNvSpPr>
            <a:spLocks noGrp="1"/>
          </p:cNvSpPr>
          <p:nvPr>
            <p:ph type="sldNum" sz="quarter" idx="10"/>
          </p:nvPr>
        </p:nvSpPr>
        <p:spPr/>
        <p:txBody>
          <a:bodyPr/>
          <a:lstStyle/>
          <a:p>
            <a:fld id="{83850313-00AB-FB42-BFB6-6C8C6F428310}" type="slidenum">
              <a:rPr lang="fr-FR" smtClean="0"/>
              <a:t>8</a:t>
            </a:fld>
            <a:endParaRPr lang="fr-FR"/>
          </a:p>
        </p:txBody>
      </p:sp>
    </p:spTree>
    <p:extLst>
      <p:ext uri="{BB962C8B-B14F-4D97-AF65-F5344CB8AC3E}">
        <p14:creationId xmlns:p14="http://schemas.microsoft.com/office/powerpoint/2010/main" val="2970621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Gabarit des slides</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850313-00AB-FB42-BFB6-6C8C6F42831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0302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Cliquez et modifiez le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Cliquez pour modifier le style des sous-titres du masque</a:t>
            </a:r>
            <a:endParaRPr lang="en-US" dirty="0"/>
          </a:p>
        </p:txBody>
      </p:sp>
      <p:sp>
        <p:nvSpPr>
          <p:cNvPr id="4" name="Date Placeholder 3"/>
          <p:cNvSpPr>
            <a:spLocks noGrp="1"/>
          </p:cNvSpPr>
          <p:nvPr>
            <p:ph type="dt" sz="half" idx="10"/>
          </p:nvPr>
        </p:nvSpPr>
        <p:spPr/>
        <p:txBody>
          <a:bodyPr/>
          <a:lstStyle/>
          <a:p>
            <a:fld id="{743D6519-E08F-B341-9F92-DB08EE17427F}" type="datetimeFigureOut">
              <a:rPr lang="fr-FR" smtClean="0"/>
              <a:t>17/12/2024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4296629-FD02-A04F-BFC7-3A251F72D833}"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43D6519-E08F-B341-9F92-DB08EE17427F}" type="datetimeFigureOut">
              <a:rPr lang="fr-FR" smtClean="0"/>
              <a:t>17/12/2024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4296629-FD02-A04F-BFC7-3A251F72D833}"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Cliquez et modifiez le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43D6519-E08F-B341-9F92-DB08EE17427F}" type="datetimeFigureOut">
              <a:rPr lang="fr-FR" smtClean="0"/>
              <a:t>17/12/2024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4296629-FD02-A04F-BFC7-3A251F72D833}"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43D6519-E08F-B341-9F92-DB08EE17427F}" type="datetimeFigureOut">
              <a:rPr lang="fr-FR" smtClean="0"/>
              <a:t>17/12/2024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4296629-FD02-A04F-BFC7-3A251F72D833}"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Cliquez et modifiez le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43D6519-E08F-B341-9F92-DB08EE17427F}" type="datetimeFigureOut">
              <a:rPr lang="fr-FR" smtClean="0"/>
              <a:t>17/12/2024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4296629-FD02-A04F-BFC7-3A251F72D833}"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43D6519-E08F-B341-9F92-DB08EE17427F}" type="datetimeFigureOut">
              <a:rPr lang="fr-FR" smtClean="0"/>
              <a:t>17/12/2024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4296629-FD02-A04F-BFC7-3A251F72D833}"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Cliquez et modifiez le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43D6519-E08F-B341-9F92-DB08EE17427F}" type="datetimeFigureOut">
              <a:rPr lang="fr-FR" smtClean="0"/>
              <a:t>17/12/2024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4296629-FD02-A04F-BFC7-3A251F72D833}"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Date Placeholder 2"/>
          <p:cNvSpPr>
            <a:spLocks noGrp="1"/>
          </p:cNvSpPr>
          <p:nvPr>
            <p:ph type="dt" sz="half" idx="10"/>
          </p:nvPr>
        </p:nvSpPr>
        <p:spPr/>
        <p:txBody>
          <a:bodyPr/>
          <a:lstStyle/>
          <a:p>
            <a:fld id="{743D6519-E08F-B341-9F92-DB08EE17427F}" type="datetimeFigureOut">
              <a:rPr lang="fr-FR" smtClean="0"/>
              <a:t>17/12/2024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04296629-FD02-A04F-BFC7-3A251F72D833}"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3D6519-E08F-B341-9F92-DB08EE17427F}" type="datetimeFigureOut">
              <a:rPr lang="fr-FR" smtClean="0"/>
              <a:t>17/12/2024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04296629-FD02-A04F-BFC7-3A251F72D833}"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Cliquez et modifiez le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43D6519-E08F-B341-9F92-DB08EE17427F}" type="datetimeFigureOut">
              <a:rPr lang="fr-FR" smtClean="0"/>
              <a:t>17/12/2024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4296629-FD02-A04F-BFC7-3A251F72D833}"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Cliquez et modifiez le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43D6519-E08F-B341-9F92-DB08EE17427F}" type="datetimeFigureOut">
              <a:rPr lang="fr-FR" smtClean="0"/>
              <a:t>17/12/2024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4296629-FD02-A04F-BFC7-3A251F72D833}"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Cliquez et modifiez le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3D6519-E08F-B341-9F92-DB08EE17427F}" type="datetimeFigureOut">
              <a:rPr lang="fr-FR" smtClean="0"/>
              <a:t>17/12/2024</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296629-FD02-A04F-BFC7-3A251F72D833}" type="slidenum">
              <a:rPr lang="fr-FR" smtClean="0"/>
              <a:t>‹N°›</a:t>
            </a:fld>
            <a:endParaRPr lang="fr-FR"/>
          </a:p>
        </p:txBody>
      </p:sp>
    </p:spTree>
    <p:extLst>
      <p:ext uri="{BB962C8B-B14F-4D97-AF65-F5344CB8AC3E}">
        <p14:creationId xmlns:p14="http://schemas.microsoft.com/office/powerpoint/2010/main" val="8800783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352" y="5199423"/>
            <a:ext cx="2903936" cy="1323439"/>
          </a:xfrm>
          <a:prstGeom prst="rect">
            <a:avLst/>
          </a:prstGeom>
        </p:spPr>
        <p:txBody>
          <a:bodyPr wrap="square">
            <a:spAutoFit/>
          </a:bodyPr>
          <a:lstStyle/>
          <a:p>
            <a:r>
              <a:rPr lang="fr-FR" sz="1000" b="1" dirty="0">
                <a:solidFill>
                  <a:srgbClr val="ED2444"/>
                </a:solidFill>
                <a:latin typeface="Arial" charset="0"/>
              </a:rPr>
              <a:t>Contact</a:t>
            </a:r>
            <a:br>
              <a:rPr lang="fr-FR" sz="1000" b="1" dirty="0">
                <a:solidFill>
                  <a:srgbClr val="ED2444"/>
                </a:solidFill>
                <a:latin typeface="Arial" charset="0"/>
              </a:rPr>
            </a:br>
            <a:r>
              <a:rPr lang="fr-FR" sz="1000" dirty="0">
                <a:latin typeface="Arial" charset="0"/>
              </a:rPr>
              <a:t>Centre administratif</a:t>
            </a:r>
            <a:br>
              <a:rPr lang="fr-FR" sz="1000" dirty="0">
                <a:latin typeface="Arial" charset="0"/>
              </a:rPr>
            </a:br>
            <a:r>
              <a:rPr lang="fr-FR" sz="1000" dirty="0">
                <a:latin typeface="Arial" charset="0"/>
              </a:rPr>
              <a:t>Waldeck-</a:t>
            </a:r>
            <a:r>
              <a:rPr lang="fr-FR" sz="1000" dirty="0" err="1">
                <a:latin typeface="Arial" charset="0"/>
              </a:rPr>
              <a:t>L’Huillier</a:t>
            </a:r>
            <a:br>
              <a:rPr lang="fr-FR" sz="1000" dirty="0">
                <a:latin typeface="Arial" charset="0"/>
              </a:rPr>
            </a:br>
            <a:r>
              <a:rPr lang="fr-FR" sz="1000" dirty="0">
                <a:latin typeface="Arial" charset="0"/>
              </a:rPr>
              <a:t>177 avenue Gabriel-Péri</a:t>
            </a:r>
            <a:br>
              <a:rPr lang="fr-FR" sz="1000" dirty="0">
                <a:latin typeface="Arial" charset="0"/>
              </a:rPr>
            </a:br>
            <a:r>
              <a:rPr lang="fr-FR" sz="1000" dirty="0">
                <a:latin typeface="Arial" charset="0"/>
              </a:rPr>
              <a:t>92 237 Gennevilliers cedex</a:t>
            </a:r>
          </a:p>
          <a:p>
            <a:r>
              <a:rPr lang="fr-FR" sz="1000" dirty="0">
                <a:latin typeface="Arial" charset="0"/>
              </a:rPr>
              <a:t>01 40 85 66 66</a:t>
            </a:r>
            <a:br>
              <a:rPr lang="fr-FR" sz="1000" dirty="0">
                <a:latin typeface="Arial" charset="0"/>
              </a:rPr>
            </a:br>
            <a:r>
              <a:rPr lang="fr-FR" sz="1000" dirty="0" err="1">
                <a:latin typeface="Arial" charset="0"/>
              </a:rPr>
              <a:t>mairie@ville-gennevilliers.fr</a:t>
            </a:r>
            <a:r>
              <a:rPr lang="fr-FR" sz="1000" dirty="0">
                <a:latin typeface="Arial" charset="0"/>
              </a:rPr>
              <a:t> </a:t>
            </a:r>
          </a:p>
          <a:p>
            <a:r>
              <a:rPr lang="fr-FR" sz="1000" b="1" dirty="0">
                <a:solidFill>
                  <a:srgbClr val="ED2444"/>
                </a:solidFill>
                <a:latin typeface="Arial" charset="0"/>
              </a:rPr>
              <a:t>ville-</a:t>
            </a:r>
            <a:r>
              <a:rPr lang="fr-FR" sz="1000" b="1" dirty="0" err="1">
                <a:solidFill>
                  <a:srgbClr val="ED2444"/>
                </a:solidFill>
                <a:latin typeface="Arial" charset="0"/>
              </a:rPr>
              <a:t>gennevilliers.fr</a:t>
            </a:r>
            <a:endParaRPr lang="fr-FR" sz="1000" dirty="0">
              <a:solidFill>
                <a:srgbClr val="ED2444"/>
              </a:solidFill>
              <a:latin typeface="Arial" charset="0"/>
            </a:endParaRPr>
          </a:p>
        </p:txBody>
      </p:sp>
      <p:sp>
        <p:nvSpPr>
          <p:cNvPr id="6" name="Rectangle 5"/>
          <p:cNvSpPr/>
          <p:nvPr/>
        </p:nvSpPr>
        <p:spPr>
          <a:xfrm>
            <a:off x="4186237" y="4594880"/>
            <a:ext cx="4572000" cy="923330"/>
          </a:xfrm>
          <a:prstGeom prst="rect">
            <a:avLst/>
          </a:prstGeom>
        </p:spPr>
        <p:txBody>
          <a:bodyPr wrap="square">
            <a:spAutoFit/>
          </a:bodyPr>
          <a:lstStyle/>
          <a:p>
            <a:r>
              <a:rPr lang="fr-FR" b="1" dirty="0">
                <a:solidFill>
                  <a:srgbClr val="DD2345"/>
                </a:solidFill>
                <a:effectLst/>
                <a:latin typeface="Arial" charset="0"/>
              </a:rPr>
              <a:t>Conseil Municipal du 18 décembre 2024</a:t>
            </a:r>
          </a:p>
          <a:p>
            <a:endParaRPr lang="fr-FR" b="1" dirty="0">
              <a:solidFill>
                <a:srgbClr val="DD2345"/>
              </a:solidFill>
              <a:effectLst/>
              <a:latin typeface="Arial" charset="0"/>
            </a:endParaRPr>
          </a:p>
          <a:p>
            <a:r>
              <a:rPr lang="fr-FR" b="1" dirty="0">
                <a:effectLst/>
                <a:latin typeface="Arial" charset="0"/>
              </a:rPr>
              <a:t>Rapport d’orientation </a:t>
            </a:r>
            <a:r>
              <a:rPr lang="fr-FR" b="1">
                <a:effectLst/>
                <a:latin typeface="Arial" charset="0"/>
              </a:rPr>
              <a:t>budgétaire 2025</a:t>
            </a:r>
            <a:endParaRPr lang="fr-FR" b="1" dirty="0">
              <a:effectLst/>
              <a:latin typeface="Arial" charset="0"/>
            </a:endParaRPr>
          </a:p>
        </p:txBody>
      </p:sp>
      <p:sp>
        <p:nvSpPr>
          <p:cNvPr id="7" name="Rectangle 6"/>
          <p:cNvSpPr/>
          <p:nvPr/>
        </p:nvSpPr>
        <p:spPr>
          <a:xfrm>
            <a:off x="0" y="0"/>
            <a:ext cx="9144000" cy="32411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352" y="4225310"/>
            <a:ext cx="2029968" cy="853440"/>
          </a:xfrm>
          <a:prstGeom prst="rect">
            <a:avLst/>
          </a:prstGeom>
        </p:spPr>
      </p:pic>
      <p:pic>
        <p:nvPicPr>
          <p:cNvPr id="11" name="Image 10">
            <a:extLst>
              <a:ext uri="{FF2B5EF4-FFF2-40B4-BE49-F238E27FC236}">
                <a16:creationId xmlns:a16="http://schemas.microsoft.com/office/drawing/2014/main" id="{8C1180A9-C79B-5749-551F-1E90D40B977F}"/>
              </a:ext>
            </a:extLst>
          </p:cNvPr>
          <p:cNvPicPr>
            <a:picLocks noChangeAspect="1"/>
          </p:cNvPicPr>
          <p:nvPr/>
        </p:nvPicPr>
        <p:blipFill>
          <a:blip r:embed="rId4"/>
          <a:stretch>
            <a:fillRect/>
          </a:stretch>
        </p:blipFill>
        <p:spPr>
          <a:xfrm>
            <a:off x="0" y="229091"/>
            <a:ext cx="9144000" cy="2782957"/>
          </a:xfrm>
          <a:prstGeom prst="rect">
            <a:avLst/>
          </a:prstGeom>
        </p:spPr>
      </p:pic>
    </p:spTree>
    <p:extLst>
      <p:ext uri="{BB962C8B-B14F-4D97-AF65-F5344CB8AC3E}">
        <p14:creationId xmlns:p14="http://schemas.microsoft.com/office/powerpoint/2010/main" val="2052649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9">
            <a:extLst>
              <a:ext uri="{FF2B5EF4-FFF2-40B4-BE49-F238E27FC236}">
                <a16:creationId xmlns:a16="http://schemas.microsoft.com/office/drawing/2014/main" id="{8761DDFE-071F-4200-B0AA-394476C2D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60BFBD0-FA07-469D-9A70-83C742277CE5}"/>
              </a:ext>
            </a:extLst>
          </p:cNvPr>
          <p:cNvSpPr>
            <a:spLocks noGrp="1"/>
          </p:cNvSpPr>
          <p:nvPr>
            <p:ph type="title"/>
          </p:nvPr>
        </p:nvSpPr>
        <p:spPr>
          <a:xfrm>
            <a:off x="110265" y="156796"/>
            <a:ext cx="8672826" cy="857250"/>
          </a:xfrm>
        </p:spPr>
        <p:txBody>
          <a:bodyPr vert="horz" lIns="91440" tIns="45720" rIns="91440" bIns="45720" rtlCol="0">
            <a:normAutofit/>
          </a:bodyPr>
          <a:lstStyle/>
          <a:p>
            <a:r>
              <a:rPr lang="fr-FR" sz="2400" b="1" dirty="0">
                <a:solidFill>
                  <a:srgbClr val="D72445"/>
                </a:solidFill>
                <a:latin typeface="Arial" panose="020B0604020202020204" pitchFamily="34" charset="0"/>
                <a:cs typeface="Arial" panose="020B0604020202020204" pitchFamily="34" charset="0"/>
              </a:rPr>
              <a:t>Une mobilisation du recours à l’emprunt maîtrisé et avec un ratio de désendettement en deçà des seuils d’alertes</a:t>
            </a:r>
          </a:p>
        </p:txBody>
      </p:sp>
      <p:grpSp>
        <p:nvGrpSpPr>
          <p:cNvPr id="7" name="Grouper 6"/>
          <p:cNvGrpSpPr/>
          <p:nvPr/>
        </p:nvGrpSpPr>
        <p:grpSpPr>
          <a:xfrm>
            <a:off x="0" y="6000750"/>
            <a:ext cx="9144000" cy="857250"/>
            <a:chOff x="0" y="6000750"/>
            <a:chExt cx="9144000" cy="857250"/>
          </a:xfrm>
        </p:grpSpPr>
        <p:sp>
          <p:nvSpPr>
            <p:cNvPr id="4" name="Rectangle 3"/>
            <p:cNvSpPr/>
            <p:nvPr/>
          </p:nvSpPr>
          <p:spPr>
            <a:xfrm>
              <a:off x="0" y="6000750"/>
              <a:ext cx="9144000" cy="857250"/>
            </a:xfrm>
            <a:prstGeom prst="rect">
              <a:avLst/>
            </a:prstGeom>
            <a:solidFill>
              <a:srgbClr val="D724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00" y="6080823"/>
              <a:ext cx="1401763" cy="589330"/>
            </a:xfrm>
            <a:prstGeom prst="rect">
              <a:avLst/>
            </a:prstGeom>
          </p:spPr>
        </p:pic>
        <p:sp>
          <p:nvSpPr>
            <p:cNvPr id="6" name="Rectangle 5"/>
            <p:cNvSpPr/>
            <p:nvPr/>
          </p:nvSpPr>
          <p:spPr>
            <a:xfrm>
              <a:off x="1824390" y="6341583"/>
              <a:ext cx="2903936" cy="246221"/>
            </a:xfrm>
            <a:prstGeom prst="rect">
              <a:avLst/>
            </a:prstGeom>
          </p:spPr>
          <p:txBody>
            <a:bodyPr wrap="square">
              <a:spAutoFit/>
            </a:bodyPr>
            <a:lstStyle/>
            <a:p>
              <a:pPr>
                <a:spcAft>
                  <a:spcPts val="600"/>
                </a:spcAft>
              </a:pPr>
              <a:r>
                <a:rPr lang="fr-FR" sz="1000" b="1">
                  <a:solidFill>
                    <a:schemeClr val="bg1"/>
                  </a:solidFill>
                  <a:latin typeface="Arial" charset="0"/>
                </a:rPr>
                <a:t>ville-</a:t>
              </a:r>
              <a:r>
                <a:rPr lang="fr-FR" sz="1000" b="1" err="1">
                  <a:solidFill>
                    <a:schemeClr val="bg1"/>
                  </a:solidFill>
                  <a:latin typeface="Arial" charset="0"/>
                </a:rPr>
                <a:t>gennevilliers.fr</a:t>
              </a:r>
              <a:endParaRPr lang="fr-FR" sz="1000">
                <a:solidFill>
                  <a:schemeClr val="bg1"/>
                </a:solidFill>
                <a:latin typeface="Arial" charset="0"/>
              </a:endParaRPr>
            </a:p>
          </p:txBody>
        </p:sp>
      </p:grpSp>
      <p:sp>
        <p:nvSpPr>
          <p:cNvPr id="8" name="Espace réservé du contenu 10">
            <a:extLst>
              <a:ext uri="{FF2B5EF4-FFF2-40B4-BE49-F238E27FC236}">
                <a16:creationId xmlns:a16="http://schemas.microsoft.com/office/drawing/2014/main" id="{78E0C2E1-B731-4416-94F9-7D26EE3B8A63}"/>
              </a:ext>
            </a:extLst>
          </p:cNvPr>
          <p:cNvSpPr txBox="1">
            <a:spLocks/>
          </p:cNvSpPr>
          <p:nvPr/>
        </p:nvSpPr>
        <p:spPr>
          <a:xfrm>
            <a:off x="258110" y="4653060"/>
            <a:ext cx="8377137" cy="118392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dirty="0">
                <a:latin typeface="Arial" panose="020B0604020202020204" pitchFamily="34" charset="0"/>
                <a:cs typeface="Arial" panose="020B0604020202020204" pitchFamily="34" charset="0"/>
              </a:rPr>
              <a:t>Le programme d’investissement nécessite de recourir au levier de l’emprunt dans des proportions maitrisés et avec un ratio de désendettement qui demeure bien en dessous du seuil d’alerte de 12 années. </a:t>
            </a:r>
          </a:p>
          <a:p>
            <a:r>
              <a:rPr lang="fr-FR" sz="1400" dirty="0">
                <a:latin typeface="Arial" panose="020B0604020202020204" pitchFamily="34" charset="0"/>
                <a:cs typeface="Arial" panose="020B0604020202020204" pitchFamily="34" charset="0"/>
              </a:rPr>
              <a:t>La hausse du ratio de désendettement est aussi la conséquence de la perte de marge de manœuvre en section de fonctionnement si la première mouture du PLF s’appliquait. </a:t>
            </a:r>
          </a:p>
        </p:txBody>
      </p:sp>
      <p:pic>
        <p:nvPicPr>
          <p:cNvPr id="10" name="Image 9">
            <a:extLst>
              <a:ext uri="{FF2B5EF4-FFF2-40B4-BE49-F238E27FC236}">
                <a16:creationId xmlns:a16="http://schemas.microsoft.com/office/drawing/2014/main" id="{BED515B5-9E52-27B1-619D-F6886209D8BC}"/>
              </a:ext>
            </a:extLst>
          </p:cNvPr>
          <p:cNvPicPr>
            <a:picLocks noChangeAspect="1"/>
          </p:cNvPicPr>
          <p:nvPr/>
        </p:nvPicPr>
        <p:blipFill>
          <a:blip r:embed="rId4"/>
          <a:stretch>
            <a:fillRect/>
          </a:stretch>
        </p:blipFill>
        <p:spPr>
          <a:xfrm>
            <a:off x="999948" y="1047374"/>
            <a:ext cx="6437934" cy="3456732"/>
          </a:xfrm>
          <a:prstGeom prst="rect">
            <a:avLst/>
          </a:prstGeom>
        </p:spPr>
      </p:pic>
    </p:spTree>
    <p:extLst>
      <p:ext uri="{BB962C8B-B14F-4D97-AF65-F5344CB8AC3E}">
        <p14:creationId xmlns:p14="http://schemas.microsoft.com/office/powerpoint/2010/main" val="3907614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r 6"/>
          <p:cNvGrpSpPr/>
          <p:nvPr/>
        </p:nvGrpSpPr>
        <p:grpSpPr>
          <a:xfrm>
            <a:off x="0" y="6000750"/>
            <a:ext cx="9144000" cy="857250"/>
            <a:chOff x="0" y="6000750"/>
            <a:chExt cx="9144000" cy="857250"/>
          </a:xfrm>
        </p:grpSpPr>
        <p:sp>
          <p:nvSpPr>
            <p:cNvPr id="4" name="Rectangle 3"/>
            <p:cNvSpPr/>
            <p:nvPr/>
          </p:nvSpPr>
          <p:spPr>
            <a:xfrm>
              <a:off x="0" y="6000750"/>
              <a:ext cx="9144000" cy="857250"/>
            </a:xfrm>
            <a:prstGeom prst="rect">
              <a:avLst/>
            </a:prstGeom>
            <a:solidFill>
              <a:srgbClr val="D724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00" y="6080823"/>
              <a:ext cx="1401763" cy="589330"/>
            </a:xfrm>
            <a:prstGeom prst="rect">
              <a:avLst/>
            </a:prstGeom>
          </p:spPr>
        </p:pic>
        <p:sp>
          <p:nvSpPr>
            <p:cNvPr id="6" name="Rectangle 5"/>
            <p:cNvSpPr/>
            <p:nvPr/>
          </p:nvSpPr>
          <p:spPr>
            <a:xfrm>
              <a:off x="1824390" y="6341583"/>
              <a:ext cx="2903936" cy="246221"/>
            </a:xfrm>
            <a:prstGeom prst="rect">
              <a:avLst/>
            </a:prstGeom>
          </p:spPr>
          <p:txBody>
            <a:bodyPr wrap="square">
              <a:spAutoFit/>
            </a:bodyPr>
            <a:lstStyle/>
            <a:p>
              <a:r>
                <a:rPr lang="fr-FR" sz="1000" b="1" dirty="0">
                  <a:solidFill>
                    <a:schemeClr val="bg1"/>
                  </a:solidFill>
                  <a:latin typeface="Arial" charset="0"/>
                </a:rPr>
                <a:t>ville-</a:t>
              </a:r>
              <a:r>
                <a:rPr lang="fr-FR" sz="1000" b="1" dirty="0" err="1">
                  <a:solidFill>
                    <a:schemeClr val="bg1"/>
                  </a:solidFill>
                  <a:latin typeface="Arial" charset="0"/>
                </a:rPr>
                <a:t>gennevilliers.fr</a:t>
              </a:r>
              <a:endParaRPr lang="fr-FR" sz="1000" dirty="0">
                <a:solidFill>
                  <a:schemeClr val="bg1"/>
                </a:solidFill>
                <a:latin typeface="Arial" charset="0"/>
              </a:endParaRPr>
            </a:p>
          </p:txBody>
        </p:sp>
      </p:grpSp>
      <p:sp>
        <p:nvSpPr>
          <p:cNvPr id="2" name="Titre 1">
            <a:extLst>
              <a:ext uri="{FF2B5EF4-FFF2-40B4-BE49-F238E27FC236}">
                <a16:creationId xmlns:a16="http://schemas.microsoft.com/office/drawing/2014/main" id="{A60BFBD0-FA07-469D-9A70-83C742277CE5}"/>
              </a:ext>
            </a:extLst>
          </p:cNvPr>
          <p:cNvSpPr>
            <a:spLocks noGrp="1"/>
          </p:cNvSpPr>
          <p:nvPr>
            <p:ph type="title"/>
          </p:nvPr>
        </p:nvSpPr>
        <p:spPr>
          <a:xfrm>
            <a:off x="507242" y="171112"/>
            <a:ext cx="7937810" cy="1010235"/>
          </a:xfrm>
        </p:spPr>
        <p:txBody>
          <a:bodyPr>
            <a:noAutofit/>
          </a:bodyPr>
          <a:lstStyle/>
          <a:p>
            <a:pPr algn="just"/>
            <a:r>
              <a:rPr lang="fr-FR" sz="2400" b="1" dirty="0">
                <a:solidFill>
                  <a:srgbClr val="D72445"/>
                </a:solidFill>
                <a:latin typeface="Arial" panose="020B0604020202020204" pitchFamily="34" charset="0"/>
                <a:cs typeface="Arial" panose="020B0604020202020204" pitchFamily="34" charset="0"/>
              </a:rPr>
              <a:t>Le financement des investissements 2025 : </a:t>
            </a:r>
            <a:br>
              <a:rPr lang="fr-FR" sz="2400" b="1" dirty="0">
                <a:solidFill>
                  <a:srgbClr val="D72445"/>
                </a:solidFill>
                <a:latin typeface="Arial" panose="020B0604020202020204" pitchFamily="34" charset="0"/>
                <a:cs typeface="Arial" panose="020B0604020202020204" pitchFamily="34" charset="0"/>
              </a:rPr>
            </a:br>
            <a:r>
              <a:rPr lang="fr-FR" sz="2400" b="1" dirty="0">
                <a:solidFill>
                  <a:srgbClr val="D72445"/>
                </a:solidFill>
                <a:latin typeface="Arial" panose="020B0604020202020204" pitchFamily="34" charset="0"/>
                <a:cs typeface="Arial" panose="020B0604020202020204" pitchFamily="34" charset="0"/>
              </a:rPr>
              <a:t>Un recours à l’emprunt limité par des ressources propres solides et des recherches actives de subventions </a:t>
            </a:r>
          </a:p>
        </p:txBody>
      </p:sp>
      <p:graphicFrame>
        <p:nvGraphicFramePr>
          <p:cNvPr id="8" name="Graphique 7">
            <a:extLst>
              <a:ext uri="{FF2B5EF4-FFF2-40B4-BE49-F238E27FC236}">
                <a16:creationId xmlns:a16="http://schemas.microsoft.com/office/drawing/2014/main" id="{88AE5A8B-18EB-E1A5-517F-15D058FAEDDB}"/>
              </a:ext>
            </a:extLst>
          </p:cNvPr>
          <p:cNvGraphicFramePr>
            <a:graphicFrameLocks/>
          </p:cNvGraphicFramePr>
          <p:nvPr>
            <p:extLst>
              <p:ext uri="{D42A27DB-BD31-4B8C-83A1-F6EECF244321}">
                <p14:modId xmlns:p14="http://schemas.microsoft.com/office/powerpoint/2010/main" val="2571183580"/>
              </p:ext>
            </p:extLst>
          </p:nvPr>
        </p:nvGraphicFramePr>
        <p:xfrm>
          <a:off x="1549215" y="1520107"/>
          <a:ext cx="6045570" cy="41418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83680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r 6"/>
          <p:cNvGrpSpPr/>
          <p:nvPr/>
        </p:nvGrpSpPr>
        <p:grpSpPr>
          <a:xfrm>
            <a:off x="0" y="6000750"/>
            <a:ext cx="9144000" cy="857250"/>
            <a:chOff x="0" y="6000750"/>
            <a:chExt cx="9144000" cy="857250"/>
          </a:xfrm>
        </p:grpSpPr>
        <p:sp>
          <p:nvSpPr>
            <p:cNvPr id="4" name="Rectangle 3"/>
            <p:cNvSpPr/>
            <p:nvPr/>
          </p:nvSpPr>
          <p:spPr>
            <a:xfrm>
              <a:off x="0" y="6000750"/>
              <a:ext cx="9144000" cy="857250"/>
            </a:xfrm>
            <a:prstGeom prst="rect">
              <a:avLst/>
            </a:prstGeom>
            <a:solidFill>
              <a:srgbClr val="D724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00" y="6080823"/>
              <a:ext cx="1401763" cy="589330"/>
            </a:xfrm>
            <a:prstGeom prst="rect">
              <a:avLst/>
            </a:prstGeom>
          </p:spPr>
        </p:pic>
        <p:sp>
          <p:nvSpPr>
            <p:cNvPr id="6" name="Rectangle 5"/>
            <p:cNvSpPr/>
            <p:nvPr/>
          </p:nvSpPr>
          <p:spPr>
            <a:xfrm>
              <a:off x="1824390" y="6341583"/>
              <a:ext cx="2903936" cy="246221"/>
            </a:xfrm>
            <a:prstGeom prst="rect">
              <a:avLst/>
            </a:prstGeom>
          </p:spPr>
          <p:txBody>
            <a:bodyPr wrap="square">
              <a:spAutoFit/>
            </a:bodyPr>
            <a:lstStyle/>
            <a:p>
              <a:r>
                <a:rPr lang="fr-FR" sz="1000" b="1" dirty="0">
                  <a:solidFill>
                    <a:schemeClr val="bg1"/>
                  </a:solidFill>
                  <a:latin typeface="Arial" charset="0"/>
                </a:rPr>
                <a:t>ville-</a:t>
              </a:r>
              <a:r>
                <a:rPr lang="fr-FR" sz="1000" b="1" dirty="0" err="1">
                  <a:solidFill>
                    <a:schemeClr val="bg1"/>
                  </a:solidFill>
                  <a:latin typeface="Arial" charset="0"/>
                </a:rPr>
                <a:t>gennevilliers.fr</a:t>
              </a:r>
              <a:endParaRPr lang="fr-FR" sz="1000" dirty="0">
                <a:solidFill>
                  <a:schemeClr val="bg1"/>
                </a:solidFill>
                <a:latin typeface="Arial" charset="0"/>
              </a:endParaRPr>
            </a:p>
          </p:txBody>
        </p:sp>
      </p:grpSp>
      <p:sp>
        <p:nvSpPr>
          <p:cNvPr id="2" name="Titre 1">
            <a:extLst>
              <a:ext uri="{FF2B5EF4-FFF2-40B4-BE49-F238E27FC236}">
                <a16:creationId xmlns:a16="http://schemas.microsoft.com/office/drawing/2014/main" id="{A60BFBD0-FA07-469D-9A70-83C742277CE5}"/>
              </a:ext>
            </a:extLst>
          </p:cNvPr>
          <p:cNvSpPr>
            <a:spLocks noGrp="1"/>
          </p:cNvSpPr>
          <p:nvPr>
            <p:ph type="title"/>
          </p:nvPr>
        </p:nvSpPr>
        <p:spPr>
          <a:xfrm>
            <a:off x="53266" y="166678"/>
            <a:ext cx="9037468" cy="857251"/>
          </a:xfrm>
        </p:spPr>
        <p:txBody>
          <a:bodyPr>
            <a:noAutofit/>
          </a:bodyPr>
          <a:lstStyle/>
          <a:p>
            <a:r>
              <a:rPr lang="fr-FR" sz="2000" b="1" dirty="0">
                <a:solidFill>
                  <a:srgbClr val="D72445"/>
                </a:solidFill>
                <a:latin typeface="Arial" panose="020B0604020202020204" pitchFamily="34" charset="0"/>
                <a:cs typeface="Arial" panose="020B0604020202020204" pitchFamily="34" charset="0"/>
              </a:rPr>
              <a:t>Le grands axes politiques pour 2024 : Un budget volontariste au service des Gennevillois et de la ville de demain (1/2)</a:t>
            </a:r>
          </a:p>
        </p:txBody>
      </p:sp>
      <p:sp>
        <p:nvSpPr>
          <p:cNvPr id="3" name="Espace réservé du contenu 2">
            <a:extLst>
              <a:ext uri="{FF2B5EF4-FFF2-40B4-BE49-F238E27FC236}">
                <a16:creationId xmlns:a16="http://schemas.microsoft.com/office/drawing/2014/main" id="{6C68F344-D236-4DB9-9472-037CE13F1026}"/>
              </a:ext>
            </a:extLst>
          </p:cNvPr>
          <p:cNvSpPr>
            <a:spLocks noGrp="1"/>
          </p:cNvSpPr>
          <p:nvPr>
            <p:ph idx="1"/>
          </p:nvPr>
        </p:nvSpPr>
        <p:spPr>
          <a:xfrm>
            <a:off x="628649" y="1233996"/>
            <a:ext cx="7725237" cy="4576631"/>
          </a:xfrm>
        </p:spPr>
        <p:txBody>
          <a:bodyPr>
            <a:normAutofit/>
          </a:bodyPr>
          <a:lstStyle/>
          <a:p>
            <a:pPr>
              <a:buClr>
                <a:srgbClr val="D72445"/>
              </a:buClr>
            </a:pPr>
            <a:r>
              <a:rPr lang="fr-FR" sz="1800" dirty="0">
                <a:latin typeface="Arial" panose="020B0604020202020204" pitchFamily="34" charset="0"/>
                <a:cs typeface="Arial" panose="020B0604020202020204" pitchFamily="34" charset="0"/>
              </a:rPr>
              <a:t>Une politique volontariste au service des Gennevillois</a:t>
            </a:r>
          </a:p>
          <a:p>
            <a:pPr>
              <a:buClr>
                <a:srgbClr val="D72445"/>
              </a:buClr>
            </a:pPr>
            <a:r>
              <a:rPr lang="fr-FR" sz="1800" dirty="0">
                <a:latin typeface="Arial" panose="020B0604020202020204" pitchFamily="34" charset="0"/>
                <a:cs typeface="Arial" panose="020B0604020202020204" pitchFamily="34" charset="0"/>
              </a:rPr>
              <a:t>L’aménagement et l’embellissement de la ville</a:t>
            </a:r>
          </a:p>
          <a:p>
            <a:pPr>
              <a:buClr>
                <a:srgbClr val="D72445"/>
              </a:buClr>
            </a:pPr>
            <a:r>
              <a:rPr lang="fr-FR" sz="1800" dirty="0">
                <a:latin typeface="Arial" panose="020B0604020202020204" pitchFamily="34" charset="0"/>
                <a:cs typeface="Arial" panose="020B0604020202020204" pitchFamily="34" charset="0"/>
              </a:rPr>
              <a:t>Gennevilliers ville de la transition écologique</a:t>
            </a:r>
          </a:p>
          <a:p>
            <a:pPr>
              <a:buClr>
                <a:srgbClr val="D72445"/>
              </a:buClr>
            </a:pPr>
            <a:r>
              <a:rPr lang="fr-FR" sz="1800" dirty="0">
                <a:latin typeface="Arial" panose="020B0604020202020204" pitchFamily="34" charset="0"/>
                <a:cs typeface="Arial" panose="020B0604020202020204" pitchFamily="34" charset="0"/>
              </a:rPr>
              <a:t>Le développement économique de Gennevilliers</a:t>
            </a:r>
          </a:p>
          <a:p>
            <a:pPr>
              <a:buClr>
                <a:srgbClr val="D72445"/>
              </a:buClr>
            </a:pPr>
            <a:r>
              <a:rPr lang="fr-FR" sz="1800" dirty="0">
                <a:latin typeface="Arial" panose="020B0604020202020204" pitchFamily="34" charset="0"/>
                <a:cs typeface="Arial" panose="020B0604020202020204" pitchFamily="34" charset="0"/>
              </a:rPr>
              <a:t>La priorité enfance, jeunesse et éducation et les actes concrets pour la faire vivre.</a:t>
            </a:r>
          </a:p>
          <a:p>
            <a:pPr>
              <a:buClr>
                <a:srgbClr val="D72445"/>
              </a:buClr>
            </a:pPr>
            <a:r>
              <a:rPr lang="fr-FR" sz="1800" dirty="0">
                <a:latin typeface="Arial" panose="020B0604020202020204" pitchFamily="34" charset="0"/>
                <a:cs typeface="Arial" panose="020B0604020202020204" pitchFamily="34" charset="0"/>
              </a:rPr>
              <a:t>Une politique de l’enfance exigeante</a:t>
            </a:r>
          </a:p>
          <a:p>
            <a:pPr>
              <a:buClr>
                <a:srgbClr val="D72445"/>
              </a:buClr>
            </a:pPr>
            <a:r>
              <a:rPr lang="fr-FR" sz="1800" dirty="0">
                <a:latin typeface="Arial" panose="020B0604020202020204" pitchFamily="34" charset="0"/>
                <a:cs typeface="Arial" panose="020B0604020202020204" pitchFamily="34" charset="0"/>
              </a:rPr>
              <a:t>Une politique d’émancipation de la jeunesse</a:t>
            </a:r>
          </a:p>
          <a:p>
            <a:pPr>
              <a:buClr>
                <a:srgbClr val="D72445"/>
              </a:buClr>
            </a:pPr>
            <a:r>
              <a:rPr lang="fr-FR" sz="1800" dirty="0">
                <a:latin typeface="Arial" panose="020B0604020202020204" pitchFamily="34" charset="0"/>
                <a:cs typeface="Arial" panose="020B0604020202020204" pitchFamily="34" charset="0"/>
              </a:rPr>
              <a:t>Une politique culturelle ambitieuse</a:t>
            </a:r>
          </a:p>
          <a:p>
            <a:pPr>
              <a:buClr>
                <a:srgbClr val="D72445"/>
              </a:buClr>
            </a:pPr>
            <a:r>
              <a:rPr lang="fr-FR" sz="1800" dirty="0">
                <a:latin typeface="Arial" panose="020B0604020202020204" pitchFamily="34" charset="0"/>
                <a:cs typeface="Arial" panose="020B0604020202020204" pitchFamily="34" charset="0"/>
              </a:rPr>
              <a:t>Le sport pour tous</a:t>
            </a:r>
          </a:p>
          <a:p>
            <a:pPr>
              <a:buClr>
                <a:srgbClr val="D72445"/>
              </a:buClr>
            </a:pPr>
            <a:r>
              <a:rPr lang="fr-FR" sz="1800" dirty="0">
                <a:latin typeface="Arial" panose="020B0604020202020204" pitchFamily="34" charset="0"/>
                <a:cs typeface="Arial" panose="020B0604020202020204" pitchFamily="34" charset="0"/>
              </a:rPr>
              <a:t>Le départ en vacances des familles facilité	</a:t>
            </a:r>
          </a:p>
          <a:p>
            <a:pPr>
              <a:buClr>
                <a:srgbClr val="D72445"/>
              </a:buClr>
            </a:pPr>
            <a:r>
              <a:rPr lang="fr-FR" sz="1800" dirty="0">
                <a:latin typeface="Arial" panose="020B0604020202020204" pitchFamily="34" charset="0"/>
                <a:cs typeface="Arial" panose="020B0604020202020204" pitchFamily="34" charset="0"/>
              </a:rPr>
              <a:t>Une politique de la petite enfance contrainte par les tensions de recrutement</a:t>
            </a:r>
          </a:p>
        </p:txBody>
      </p:sp>
    </p:spTree>
    <p:extLst>
      <p:ext uri="{BB962C8B-B14F-4D97-AF65-F5344CB8AC3E}">
        <p14:creationId xmlns:p14="http://schemas.microsoft.com/office/powerpoint/2010/main" val="3032420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r 6"/>
          <p:cNvGrpSpPr/>
          <p:nvPr/>
        </p:nvGrpSpPr>
        <p:grpSpPr>
          <a:xfrm>
            <a:off x="0" y="6000750"/>
            <a:ext cx="9144000" cy="857250"/>
            <a:chOff x="0" y="6000750"/>
            <a:chExt cx="9144000" cy="857250"/>
          </a:xfrm>
        </p:grpSpPr>
        <p:sp>
          <p:nvSpPr>
            <p:cNvPr id="4" name="Rectangle 3"/>
            <p:cNvSpPr/>
            <p:nvPr/>
          </p:nvSpPr>
          <p:spPr>
            <a:xfrm>
              <a:off x="0" y="6000750"/>
              <a:ext cx="9144000" cy="857250"/>
            </a:xfrm>
            <a:prstGeom prst="rect">
              <a:avLst/>
            </a:prstGeom>
            <a:solidFill>
              <a:srgbClr val="D724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00" y="6080823"/>
              <a:ext cx="1401763" cy="589330"/>
            </a:xfrm>
            <a:prstGeom prst="rect">
              <a:avLst/>
            </a:prstGeom>
          </p:spPr>
        </p:pic>
        <p:sp>
          <p:nvSpPr>
            <p:cNvPr id="6" name="Rectangle 5"/>
            <p:cNvSpPr/>
            <p:nvPr/>
          </p:nvSpPr>
          <p:spPr>
            <a:xfrm>
              <a:off x="1824390" y="6341583"/>
              <a:ext cx="2903936" cy="246221"/>
            </a:xfrm>
            <a:prstGeom prst="rect">
              <a:avLst/>
            </a:prstGeom>
          </p:spPr>
          <p:txBody>
            <a:bodyPr wrap="square">
              <a:spAutoFit/>
            </a:bodyPr>
            <a:lstStyle/>
            <a:p>
              <a:r>
                <a:rPr lang="fr-FR" sz="1000" b="1" dirty="0">
                  <a:solidFill>
                    <a:schemeClr val="bg1"/>
                  </a:solidFill>
                  <a:latin typeface="Arial" charset="0"/>
                </a:rPr>
                <a:t>ville-</a:t>
              </a:r>
              <a:r>
                <a:rPr lang="fr-FR" sz="1000" b="1" dirty="0" err="1">
                  <a:solidFill>
                    <a:schemeClr val="bg1"/>
                  </a:solidFill>
                  <a:latin typeface="Arial" charset="0"/>
                </a:rPr>
                <a:t>gennevilliers.fr</a:t>
              </a:r>
              <a:endParaRPr lang="fr-FR" sz="1000" dirty="0">
                <a:solidFill>
                  <a:schemeClr val="bg1"/>
                </a:solidFill>
                <a:latin typeface="Arial" charset="0"/>
              </a:endParaRPr>
            </a:p>
          </p:txBody>
        </p:sp>
      </p:grpSp>
      <p:sp>
        <p:nvSpPr>
          <p:cNvPr id="3" name="Espace réservé du contenu 2">
            <a:extLst>
              <a:ext uri="{FF2B5EF4-FFF2-40B4-BE49-F238E27FC236}">
                <a16:creationId xmlns:a16="http://schemas.microsoft.com/office/drawing/2014/main" id="{6C68F344-D236-4DB9-9472-037CE13F1026}"/>
              </a:ext>
            </a:extLst>
          </p:cNvPr>
          <p:cNvSpPr>
            <a:spLocks noGrp="1"/>
          </p:cNvSpPr>
          <p:nvPr>
            <p:ph idx="1"/>
          </p:nvPr>
        </p:nvSpPr>
        <p:spPr>
          <a:xfrm>
            <a:off x="185030" y="1132915"/>
            <a:ext cx="8651151" cy="4665981"/>
          </a:xfrm>
        </p:spPr>
        <p:txBody>
          <a:bodyPr>
            <a:normAutofit lnSpcReduction="10000"/>
          </a:bodyPr>
          <a:lstStyle/>
          <a:p>
            <a:pPr algn="just">
              <a:buClr>
                <a:srgbClr val="D72445"/>
              </a:buClr>
            </a:pPr>
            <a:r>
              <a:rPr lang="fr-FR" sz="1800" dirty="0">
                <a:latin typeface="Arial" panose="020B0604020202020204" pitchFamily="34" charset="0"/>
                <a:cs typeface="Arial" panose="020B0604020202020204" pitchFamily="34" charset="0"/>
              </a:rPr>
              <a:t>Une politique sociale novatrice au service de la lutte contre la précarité</a:t>
            </a:r>
          </a:p>
          <a:p>
            <a:pPr algn="just">
              <a:buClr>
                <a:srgbClr val="D72445"/>
              </a:buClr>
            </a:pPr>
            <a:r>
              <a:rPr lang="fr-FR" sz="1800" dirty="0">
                <a:latin typeface="Arial" panose="020B0604020202020204" pitchFamily="34" charset="0"/>
                <a:cs typeface="Arial" panose="020B0604020202020204" pitchFamily="34" charset="0"/>
              </a:rPr>
              <a:t>Des moyens pour les associations</a:t>
            </a:r>
          </a:p>
          <a:p>
            <a:pPr algn="just">
              <a:buClr>
                <a:srgbClr val="D72445"/>
              </a:buClr>
            </a:pPr>
            <a:r>
              <a:rPr lang="fr-FR" sz="1800" dirty="0">
                <a:latin typeface="Arial" panose="020B0604020202020204" pitchFamily="34" charset="0"/>
                <a:cs typeface="Arial" panose="020B0604020202020204" pitchFamily="34" charset="0"/>
              </a:rPr>
              <a:t>Faire vivre la démocratie</a:t>
            </a:r>
          </a:p>
          <a:p>
            <a:pPr algn="just">
              <a:buClr>
                <a:srgbClr val="D72445"/>
              </a:buClr>
            </a:pPr>
            <a:r>
              <a:rPr lang="fr-FR" sz="1800" dirty="0">
                <a:latin typeface="Arial" panose="020B0604020202020204" pitchFamily="34" charset="0"/>
                <a:cs typeface="Arial" panose="020B0604020202020204" pitchFamily="34" charset="0"/>
              </a:rPr>
              <a:t>Une politique sociale novatrice au service de la lutte contre la précarité</a:t>
            </a:r>
          </a:p>
          <a:p>
            <a:pPr algn="just">
              <a:buClr>
                <a:srgbClr val="D72445"/>
              </a:buClr>
            </a:pPr>
            <a:r>
              <a:rPr lang="fr-FR" sz="1800" dirty="0">
                <a:latin typeface="Arial" panose="020B0604020202020204" pitchFamily="34" charset="0"/>
                <a:cs typeface="Arial" panose="020B0604020202020204" pitchFamily="34" charset="0"/>
              </a:rPr>
              <a:t>Faire vivre la démocratie</a:t>
            </a:r>
          </a:p>
          <a:p>
            <a:pPr algn="just">
              <a:buClr>
                <a:srgbClr val="D72445"/>
              </a:buClr>
            </a:pPr>
            <a:r>
              <a:rPr lang="fr-FR" sz="1800" dirty="0">
                <a:latin typeface="Arial" panose="020B0604020202020204" pitchFamily="34" charset="0"/>
                <a:cs typeface="Arial" panose="020B0604020202020204" pitchFamily="34" charset="0"/>
              </a:rPr>
              <a:t>Une politique volontariste en matière d’égalité entre les femmes et les hommes</a:t>
            </a:r>
          </a:p>
          <a:p>
            <a:pPr algn="just">
              <a:buClr>
                <a:srgbClr val="D72445"/>
              </a:buClr>
            </a:pPr>
            <a:r>
              <a:rPr lang="fr-FR" sz="1800" dirty="0">
                <a:latin typeface="Arial" panose="020B0604020202020204" pitchFamily="34" charset="0"/>
                <a:cs typeface="Arial" panose="020B0604020202020204" pitchFamily="34" charset="0"/>
              </a:rPr>
              <a:t>Le renforcement de la politique d’accès aux soins de qualité pour tous</a:t>
            </a:r>
          </a:p>
          <a:p>
            <a:pPr algn="just">
              <a:buClr>
                <a:srgbClr val="D72445"/>
              </a:buClr>
            </a:pPr>
            <a:r>
              <a:rPr lang="fr-FR" sz="1800" dirty="0">
                <a:latin typeface="Arial" panose="020B0604020202020204" pitchFamily="34" charset="0"/>
                <a:cs typeface="Arial" panose="020B0604020202020204" pitchFamily="34" charset="0"/>
              </a:rPr>
              <a:t>Un parcours usagers fluidifié et plus pertinent : l’amélioration de la qualité de l’accueil physique des usagers et de l’ensemble des canaux de la relation usager  </a:t>
            </a:r>
          </a:p>
          <a:p>
            <a:pPr algn="just">
              <a:buClr>
                <a:srgbClr val="D72445"/>
              </a:buClr>
            </a:pPr>
            <a:r>
              <a:rPr lang="fr-FR" sz="1800" dirty="0">
                <a:latin typeface="Arial" panose="020B0604020202020204" pitchFamily="34" charset="0"/>
                <a:cs typeface="Arial" panose="020B0604020202020204" pitchFamily="34" charset="0"/>
              </a:rPr>
              <a:t>Une politique des ressources humaines ambitieuse mais réaliste, renforçant l’attractivité de la ville employeur, conciliant les objectifs de santé et d’efficacité au travail.  </a:t>
            </a:r>
          </a:p>
          <a:p>
            <a:pPr algn="just">
              <a:buClr>
                <a:srgbClr val="D72445"/>
              </a:buClr>
            </a:pPr>
            <a:r>
              <a:rPr lang="fr-FR" sz="1800" dirty="0">
                <a:latin typeface="Arial" panose="020B0604020202020204" pitchFamily="34" charset="0"/>
                <a:cs typeface="Arial" panose="020B0604020202020204" pitchFamily="34" charset="0"/>
              </a:rPr>
              <a:t>La défense des services publics</a:t>
            </a:r>
          </a:p>
          <a:p>
            <a:pPr algn="just">
              <a:buClr>
                <a:srgbClr val="D72445"/>
              </a:buClr>
            </a:pPr>
            <a:r>
              <a:rPr lang="fr-FR" sz="1800" dirty="0">
                <a:latin typeface="Arial" panose="020B0604020202020204" pitchFamily="34" charset="0"/>
                <a:cs typeface="Arial" panose="020B0604020202020204" pitchFamily="34" charset="0"/>
              </a:rPr>
              <a:t>Le droit à la tranquillité</a:t>
            </a:r>
          </a:p>
        </p:txBody>
      </p:sp>
      <p:sp>
        <p:nvSpPr>
          <p:cNvPr id="10" name="Titre 1">
            <a:extLst>
              <a:ext uri="{FF2B5EF4-FFF2-40B4-BE49-F238E27FC236}">
                <a16:creationId xmlns:a16="http://schemas.microsoft.com/office/drawing/2014/main" id="{D8B8A3BF-CFBA-40D8-A9F7-F812A39B6582}"/>
              </a:ext>
            </a:extLst>
          </p:cNvPr>
          <p:cNvSpPr>
            <a:spLocks noGrp="1"/>
          </p:cNvSpPr>
          <p:nvPr>
            <p:ph type="title"/>
          </p:nvPr>
        </p:nvSpPr>
        <p:spPr>
          <a:xfrm>
            <a:off x="355600" y="61980"/>
            <a:ext cx="8725026" cy="788696"/>
          </a:xfrm>
        </p:spPr>
        <p:txBody>
          <a:bodyPr>
            <a:noAutofit/>
          </a:bodyPr>
          <a:lstStyle/>
          <a:p>
            <a:r>
              <a:rPr lang="fr-FR" sz="2000" b="1" dirty="0">
                <a:solidFill>
                  <a:srgbClr val="D72445"/>
                </a:solidFill>
                <a:latin typeface="Arial" panose="020B0604020202020204" pitchFamily="34" charset="0"/>
                <a:cs typeface="Arial" panose="020B0604020202020204" pitchFamily="34" charset="0"/>
              </a:rPr>
              <a:t>Le grands axes politiques pour 2024 : Un budget volontariste au service des Gennevillois et de la ville de demain (2/2)</a:t>
            </a:r>
          </a:p>
        </p:txBody>
      </p:sp>
    </p:spTree>
    <p:extLst>
      <p:ext uri="{BB962C8B-B14F-4D97-AF65-F5344CB8AC3E}">
        <p14:creationId xmlns:p14="http://schemas.microsoft.com/office/powerpoint/2010/main" val="1777610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429000"/>
          </a:xfrm>
          <a:prstGeom prst="rect">
            <a:avLst/>
          </a:prstGeom>
          <a:solidFill>
            <a:srgbClr val="D724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539352" y="4032775"/>
            <a:ext cx="2903936" cy="1323439"/>
          </a:xfrm>
          <a:prstGeom prst="rect">
            <a:avLst/>
          </a:prstGeom>
        </p:spPr>
        <p:txBody>
          <a:bodyPr wrap="square">
            <a:spAutoFit/>
          </a:bodyPr>
          <a:lstStyle/>
          <a:p>
            <a:r>
              <a:rPr lang="fr-FR" sz="1000" b="1" dirty="0">
                <a:solidFill>
                  <a:srgbClr val="ED2444"/>
                </a:solidFill>
                <a:latin typeface="Arial" charset="0"/>
              </a:rPr>
              <a:t>Contact</a:t>
            </a:r>
            <a:br>
              <a:rPr lang="fr-FR" sz="1000" b="1" dirty="0">
                <a:solidFill>
                  <a:srgbClr val="ED2444"/>
                </a:solidFill>
                <a:latin typeface="Arial" charset="0"/>
              </a:rPr>
            </a:br>
            <a:r>
              <a:rPr lang="fr-FR" sz="1000" dirty="0">
                <a:latin typeface="Arial" charset="0"/>
              </a:rPr>
              <a:t>Centre administratif</a:t>
            </a:r>
            <a:br>
              <a:rPr lang="fr-FR" sz="1000" dirty="0">
                <a:latin typeface="Arial" charset="0"/>
              </a:rPr>
            </a:br>
            <a:r>
              <a:rPr lang="fr-FR" sz="1000" dirty="0">
                <a:latin typeface="Arial" charset="0"/>
              </a:rPr>
              <a:t>Waldeck-</a:t>
            </a:r>
            <a:r>
              <a:rPr lang="fr-FR" sz="1000" dirty="0" err="1">
                <a:latin typeface="Arial" charset="0"/>
              </a:rPr>
              <a:t>L’Huillier</a:t>
            </a:r>
            <a:br>
              <a:rPr lang="fr-FR" sz="1000" dirty="0">
                <a:latin typeface="Arial" charset="0"/>
              </a:rPr>
            </a:br>
            <a:r>
              <a:rPr lang="fr-FR" sz="1000" dirty="0">
                <a:latin typeface="Arial" charset="0"/>
              </a:rPr>
              <a:t>177 avenue Gabriel-Péri</a:t>
            </a:r>
            <a:br>
              <a:rPr lang="fr-FR" sz="1000" dirty="0">
                <a:latin typeface="Arial" charset="0"/>
              </a:rPr>
            </a:br>
            <a:r>
              <a:rPr lang="fr-FR" sz="1000" dirty="0">
                <a:latin typeface="Arial" charset="0"/>
              </a:rPr>
              <a:t>92 237 Gennevilliers cedex</a:t>
            </a:r>
          </a:p>
          <a:p>
            <a:r>
              <a:rPr lang="fr-FR" sz="1000" dirty="0">
                <a:latin typeface="Arial" charset="0"/>
              </a:rPr>
              <a:t>01 40 85 66 66</a:t>
            </a:r>
            <a:br>
              <a:rPr lang="fr-FR" sz="1000" dirty="0">
                <a:latin typeface="Arial" charset="0"/>
              </a:rPr>
            </a:br>
            <a:r>
              <a:rPr lang="fr-FR" sz="1000" dirty="0" err="1">
                <a:latin typeface="Arial" charset="0"/>
              </a:rPr>
              <a:t>mairie@ville-gennevilliers.fr</a:t>
            </a:r>
            <a:r>
              <a:rPr lang="fr-FR" sz="1000" dirty="0">
                <a:latin typeface="Arial" charset="0"/>
              </a:rPr>
              <a:t> </a:t>
            </a:r>
          </a:p>
          <a:p>
            <a:r>
              <a:rPr lang="fr-FR" sz="1000" b="1" dirty="0">
                <a:solidFill>
                  <a:srgbClr val="ED2444"/>
                </a:solidFill>
                <a:latin typeface="Arial" charset="0"/>
              </a:rPr>
              <a:t>ville-</a:t>
            </a:r>
            <a:r>
              <a:rPr lang="fr-FR" sz="1000" b="1" dirty="0" err="1">
                <a:solidFill>
                  <a:srgbClr val="ED2444"/>
                </a:solidFill>
                <a:latin typeface="Arial" charset="0"/>
              </a:rPr>
              <a:t>gennevilliers.fr</a:t>
            </a:r>
            <a:endParaRPr lang="fr-FR" sz="1000" dirty="0">
              <a:solidFill>
                <a:srgbClr val="ED2444"/>
              </a:solidFill>
              <a:latin typeface="Arial" charset="0"/>
            </a:endParaRP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352" y="5518083"/>
            <a:ext cx="2029968" cy="853440"/>
          </a:xfrm>
          <a:prstGeom prst="rect">
            <a:avLst/>
          </a:prstGeom>
        </p:spPr>
      </p:pic>
    </p:spTree>
    <p:extLst>
      <p:ext uri="{BB962C8B-B14F-4D97-AF65-F5344CB8AC3E}">
        <p14:creationId xmlns:p14="http://schemas.microsoft.com/office/powerpoint/2010/main" val="1521388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r 6"/>
          <p:cNvGrpSpPr/>
          <p:nvPr/>
        </p:nvGrpSpPr>
        <p:grpSpPr>
          <a:xfrm>
            <a:off x="0" y="6000750"/>
            <a:ext cx="9144000" cy="857250"/>
            <a:chOff x="0" y="6000750"/>
            <a:chExt cx="9144000" cy="857250"/>
          </a:xfrm>
        </p:grpSpPr>
        <p:sp>
          <p:nvSpPr>
            <p:cNvPr id="4" name="Rectangle 3"/>
            <p:cNvSpPr/>
            <p:nvPr/>
          </p:nvSpPr>
          <p:spPr>
            <a:xfrm>
              <a:off x="0" y="6000750"/>
              <a:ext cx="9144000" cy="857250"/>
            </a:xfrm>
            <a:prstGeom prst="rect">
              <a:avLst/>
            </a:prstGeom>
            <a:solidFill>
              <a:srgbClr val="D724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00" y="6080823"/>
              <a:ext cx="1401763" cy="589330"/>
            </a:xfrm>
            <a:prstGeom prst="rect">
              <a:avLst/>
            </a:prstGeom>
          </p:spPr>
        </p:pic>
        <p:sp>
          <p:nvSpPr>
            <p:cNvPr id="6" name="Rectangle 5"/>
            <p:cNvSpPr/>
            <p:nvPr/>
          </p:nvSpPr>
          <p:spPr>
            <a:xfrm>
              <a:off x="1824390" y="6341583"/>
              <a:ext cx="2903936" cy="246221"/>
            </a:xfrm>
            <a:prstGeom prst="rect">
              <a:avLst/>
            </a:prstGeom>
          </p:spPr>
          <p:txBody>
            <a:bodyPr wrap="square">
              <a:spAutoFit/>
            </a:bodyPr>
            <a:lstStyle/>
            <a:p>
              <a:r>
                <a:rPr lang="fr-FR" sz="1000" b="1" dirty="0">
                  <a:solidFill>
                    <a:schemeClr val="bg1"/>
                  </a:solidFill>
                  <a:latin typeface="Arial" charset="0"/>
                </a:rPr>
                <a:t>ville-</a:t>
              </a:r>
              <a:r>
                <a:rPr lang="fr-FR" sz="1000" b="1" dirty="0" err="1">
                  <a:solidFill>
                    <a:schemeClr val="bg1"/>
                  </a:solidFill>
                  <a:latin typeface="Arial" charset="0"/>
                </a:rPr>
                <a:t>gennevilliers.fr</a:t>
              </a:r>
              <a:endParaRPr lang="fr-FR" sz="1000" dirty="0">
                <a:solidFill>
                  <a:schemeClr val="bg1"/>
                </a:solidFill>
                <a:latin typeface="Arial" charset="0"/>
              </a:endParaRPr>
            </a:p>
          </p:txBody>
        </p:sp>
      </p:grpSp>
      <p:sp>
        <p:nvSpPr>
          <p:cNvPr id="2" name="Titre 1">
            <a:extLst>
              <a:ext uri="{FF2B5EF4-FFF2-40B4-BE49-F238E27FC236}">
                <a16:creationId xmlns:a16="http://schemas.microsoft.com/office/drawing/2014/main" id="{A60BFBD0-FA07-469D-9A70-83C742277CE5}"/>
              </a:ext>
            </a:extLst>
          </p:cNvPr>
          <p:cNvSpPr>
            <a:spLocks noGrp="1"/>
          </p:cNvSpPr>
          <p:nvPr>
            <p:ph type="title"/>
          </p:nvPr>
        </p:nvSpPr>
        <p:spPr>
          <a:xfrm>
            <a:off x="488273" y="365127"/>
            <a:ext cx="8211844" cy="913258"/>
          </a:xfrm>
        </p:spPr>
        <p:txBody>
          <a:bodyPr>
            <a:noAutofit/>
          </a:bodyPr>
          <a:lstStyle/>
          <a:p>
            <a:pPr algn="just"/>
            <a:r>
              <a:rPr lang="fr-FR" sz="2400" b="1" dirty="0">
                <a:solidFill>
                  <a:srgbClr val="D72445"/>
                </a:solidFill>
                <a:latin typeface="Arial" panose="020B0604020202020204" pitchFamily="34" charset="0"/>
                <a:cs typeface="Arial" panose="020B0604020202020204" pitchFamily="34" charset="0"/>
              </a:rPr>
              <a:t>Un document charnière faisant le lien entre ambition politique et cadre financier</a:t>
            </a:r>
          </a:p>
        </p:txBody>
      </p:sp>
      <p:sp>
        <p:nvSpPr>
          <p:cNvPr id="3" name="Espace réservé du contenu 2">
            <a:extLst>
              <a:ext uri="{FF2B5EF4-FFF2-40B4-BE49-F238E27FC236}">
                <a16:creationId xmlns:a16="http://schemas.microsoft.com/office/drawing/2014/main" id="{6C68F344-D236-4DB9-9472-037CE13F1026}"/>
              </a:ext>
            </a:extLst>
          </p:cNvPr>
          <p:cNvSpPr>
            <a:spLocks noGrp="1"/>
          </p:cNvSpPr>
          <p:nvPr>
            <p:ph idx="1"/>
          </p:nvPr>
        </p:nvSpPr>
        <p:spPr>
          <a:xfrm>
            <a:off x="355601" y="1865015"/>
            <a:ext cx="8498688" cy="3358836"/>
          </a:xfrm>
        </p:spPr>
        <p:txBody>
          <a:bodyPr>
            <a:normAutofit/>
          </a:bodyPr>
          <a:lstStyle/>
          <a:p>
            <a:pPr algn="just">
              <a:buClr>
                <a:srgbClr val="D72445"/>
              </a:buClr>
            </a:pPr>
            <a:r>
              <a:rPr lang="fr-FR" sz="1800" dirty="0">
                <a:solidFill>
                  <a:srgbClr val="D72445"/>
                </a:solidFill>
                <a:latin typeface="Arial" panose="020B0604020202020204" pitchFamily="34" charset="0"/>
                <a:cs typeface="Arial" panose="020B0604020202020204" pitchFamily="34" charset="0"/>
              </a:rPr>
              <a:t>Contexte de la préparation budgétaire 2025 :</a:t>
            </a:r>
            <a:r>
              <a:rPr lang="fr-FR" sz="1800" dirty="0">
                <a:latin typeface="Arial" panose="020B0604020202020204" pitchFamily="34" charset="0"/>
                <a:cs typeface="Arial" panose="020B0604020202020204" pitchFamily="34" charset="0"/>
              </a:rPr>
              <a:t> une situation économique mondiale qui s’améliore, une croissance européenne modeste. Au niveau national une croissance fragile avec un dérapage inédit du déficit public couplé à une situation politique mouvante et confuse.</a:t>
            </a:r>
          </a:p>
          <a:p>
            <a:pPr marL="0" indent="0" algn="just">
              <a:buClr>
                <a:srgbClr val="D72445"/>
              </a:buClr>
              <a:buNone/>
            </a:pPr>
            <a:endParaRPr lang="fr-FR" sz="1800" dirty="0">
              <a:latin typeface="Arial" panose="020B0604020202020204" pitchFamily="34" charset="0"/>
              <a:cs typeface="Arial" panose="020B0604020202020204" pitchFamily="34" charset="0"/>
            </a:endParaRPr>
          </a:p>
          <a:p>
            <a:pPr algn="just">
              <a:buClr>
                <a:srgbClr val="D72445"/>
              </a:buClr>
            </a:pPr>
            <a:r>
              <a:rPr lang="fr-FR" sz="1800" dirty="0">
                <a:solidFill>
                  <a:srgbClr val="D72445"/>
                </a:solidFill>
                <a:latin typeface="Arial" panose="020B0604020202020204" pitchFamily="34" charset="0"/>
                <a:cs typeface="Arial" panose="020B0604020202020204" pitchFamily="34" charset="0"/>
              </a:rPr>
              <a:t>Les grands équilibres du budget communal 2025 : </a:t>
            </a:r>
            <a:r>
              <a:rPr lang="fr-FR" sz="1800" dirty="0">
                <a:latin typeface="Arial" panose="020B0604020202020204" pitchFamily="34" charset="0"/>
                <a:cs typeface="Arial" panose="020B0604020202020204" pitchFamily="34" charset="0"/>
              </a:rPr>
              <a:t>la recherche d’un équilibre à l’épreuve des ponctions de l’État sur les recettes des collectivités et des dépenses contraintes</a:t>
            </a:r>
          </a:p>
          <a:p>
            <a:pPr marL="0" indent="0" algn="just">
              <a:buClr>
                <a:srgbClr val="D72445"/>
              </a:buClr>
              <a:buNone/>
            </a:pPr>
            <a:endParaRPr lang="fr-FR" sz="1800" dirty="0">
              <a:latin typeface="Arial" panose="020B0604020202020204" pitchFamily="34" charset="0"/>
              <a:cs typeface="Arial" panose="020B0604020202020204" pitchFamily="34" charset="0"/>
            </a:endParaRPr>
          </a:p>
          <a:p>
            <a:pPr algn="just">
              <a:buClr>
                <a:srgbClr val="D72445"/>
              </a:buClr>
            </a:pPr>
            <a:r>
              <a:rPr lang="fr-FR" sz="1800" dirty="0">
                <a:solidFill>
                  <a:srgbClr val="D72445"/>
                </a:solidFill>
                <a:latin typeface="Arial" panose="020B0604020202020204" pitchFamily="34" charset="0"/>
                <a:cs typeface="Arial" panose="020B0604020202020204" pitchFamily="34" charset="0"/>
              </a:rPr>
              <a:t>Les orientations politiques pour l’année 2025 :</a:t>
            </a:r>
            <a:r>
              <a:rPr lang="fr-FR" sz="1800" dirty="0">
                <a:latin typeface="Arial" panose="020B0604020202020204" pitchFamily="34" charset="0"/>
                <a:cs typeface="Arial" panose="020B0604020202020204" pitchFamily="34" charset="0"/>
              </a:rPr>
              <a:t> un budget sous contraintes extérieures mais fidèle aux engagements du programme municipal</a:t>
            </a:r>
          </a:p>
        </p:txBody>
      </p:sp>
    </p:spTree>
    <p:extLst>
      <p:ext uri="{BB962C8B-B14F-4D97-AF65-F5344CB8AC3E}">
        <p14:creationId xmlns:p14="http://schemas.microsoft.com/office/powerpoint/2010/main" val="1182061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r 6"/>
          <p:cNvGrpSpPr/>
          <p:nvPr/>
        </p:nvGrpSpPr>
        <p:grpSpPr>
          <a:xfrm>
            <a:off x="0" y="6000750"/>
            <a:ext cx="9144000" cy="857250"/>
            <a:chOff x="0" y="6000750"/>
            <a:chExt cx="9144000" cy="857250"/>
          </a:xfrm>
        </p:grpSpPr>
        <p:sp>
          <p:nvSpPr>
            <p:cNvPr id="4" name="Rectangle 3"/>
            <p:cNvSpPr/>
            <p:nvPr/>
          </p:nvSpPr>
          <p:spPr>
            <a:xfrm>
              <a:off x="0" y="6000750"/>
              <a:ext cx="9144000" cy="857250"/>
            </a:xfrm>
            <a:prstGeom prst="rect">
              <a:avLst/>
            </a:prstGeom>
            <a:solidFill>
              <a:srgbClr val="D724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00" y="6080823"/>
              <a:ext cx="1401763" cy="589330"/>
            </a:xfrm>
            <a:prstGeom prst="rect">
              <a:avLst/>
            </a:prstGeom>
          </p:spPr>
        </p:pic>
        <p:sp>
          <p:nvSpPr>
            <p:cNvPr id="6" name="Rectangle 5"/>
            <p:cNvSpPr/>
            <p:nvPr/>
          </p:nvSpPr>
          <p:spPr>
            <a:xfrm>
              <a:off x="1824390" y="6341583"/>
              <a:ext cx="2903936" cy="246221"/>
            </a:xfrm>
            <a:prstGeom prst="rect">
              <a:avLst/>
            </a:prstGeom>
          </p:spPr>
          <p:txBody>
            <a:bodyPr wrap="square">
              <a:spAutoFit/>
            </a:bodyPr>
            <a:lstStyle/>
            <a:p>
              <a:r>
                <a:rPr lang="fr-FR" sz="1000" b="1" dirty="0">
                  <a:solidFill>
                    <a:schemeClr val="bg1"/>
                  </a:solidFill>
                  <a:latin typeface="Arial" charset="0"/>
                </a:rPr>
                <a:t>ville-</a:t>
              </a:r>
              <a:r>
                <a:rPr lang="fr-FR" sz="1000" b="1" dirty="0" err="1">
                  <a:solidFill>
                    <a:schemeClr val="bg1"/>
                  </a:solidFill>
                  <a:latin typeface="Arial" charset="0"/>
                </a:rPr>
                <a:t>gennevilliers.fr</a:t>
              </a:r>
              <a:endParaRPr lang="fr-FR" sz="1000" dirty="0">
                <a:solidFill>
                  <a:schemeClr val="bg1"/>
                </a:solidFill>
                <a:latin typeface="Arial" charset="0"/>
              </a:endParaRPr>
            </a:p>
          </p:txBody>
        </p:sp>
      </p:grpSp>
      <p:sp>
        <p:nvSpPr>
          <p:cNvPr id="2" name="Titre 1">
            <a:extLst>
              <a:ext uri="{FF2B5EF4-FFF2-40B4-BE49-F238E27FC236}">
                <a16:creationId xmlns:a16="http://schemas.microsoft.com/office/drawing/2014/main" id="{A60BFBD0-FA07-469D-9A70-83C742277CE5}"/>
              </a:ext>
            </a:extLst>
          </p:cNvPr>
          <p:cNvSpPr>
            <a:spLocks noGrp="1"/>
          </p:cNvSpPr>
          <p:nvPr>
            <p:ph type="title"/>
          </p:nvPr>
        </p:nvSpPr>
        <p:spPr>
          <a:xfrm>
            <a:off x="190224" y="109128"/>
            <a:ext cx="8797770" cy="728618"/>
          </a:xfrm>
        </p:spPr>
        <p:txBody>
          <a:bodyPr>
            <a:noAutofit/>
          </a:bodyPr>
          <a:lstStyle/>
          <a:p>
            <a:pPr algn="just"/>
            <a:r>
              <a:rPr lang="fr-FR" sz="2200" b="1" dirty="0">
                <a:solidFill>
                  <a:srgbClr val="D72445"/>
                </a:solidFill>
                <a:latin typeface="Arial" panose="020B0604020202020204" pitchFamily="34" charset="0"/>
                <a:cs typeface="Arial" panose="020B0604020202020204" pitchFamily="34" charset="0"/>
              </a:rPr>
              <a:t>Un dérapage notable du déficit public, une situation politique troublée et inédite </a:t>
            </a:r>
          </a:p>
        </p:txBody>
      </p:sp>
      <p:sp>
        <p:nvSpPr>
          <p:cNvPr id="3" name="Espace réservé du contenu 2">
            <a:extLst>
              <a:ext uri="{FF2B5EF4-FFF2-40B4-BE49-F238E27FC236}">
                <a16:creationId xmlns:a16="http://schemas.microsoft.com/office/drawing/2014/main" id="{6C68F344-D236-4DB9-9472-037CE13F1026}"/>
              </a:ext>
            </a:extLst>
          </p:cNvPr>
          <p:cNvSpPr>
            <a:spLocks noGrp="1"/>
          </p:cNvSpPr>
          <p:nvPr>
            <p:ph idx="1"/>
          </p:nvPr>
        </p:nvSpPr>
        <p:spPr>
          <a:xfrm>
            <a:off x="69439" y="1075900"/>
            <a:ext cx="8901445" cy="4884814"/>
          </a:xfrm>
        </p:spPr>
        <p:txBody>
          <a:bodyPr>
            <a:normAutofit fontScale="85000" lnSpcReduction="20000"/>
          </a:bodyPr>
          <a:lstStyle/>
          <a:p>
            <a:pPr algn="just">
              <a:lnSpc>
                <a:spcPct val="110000"/>
              </a:lnSpc>
              <a:spcAft>
                <a:spcPts val="600"/>
              </a:spcAft>
              <a:buClr>
                <a:srgbClr val="D72445"/>
              </a:buClr>
            </a:pPr>
            <a:r>
              <a:rPr lang="fr-FR" sz="2000" dirty="0">
                <a:solidFill>
                  <a:srgbClr val="D72445"/>
                </a:solidFill>
                <a:latin typeface="Arial" panose="020B0604020202020204" pitchFamily="34" charset="0"/>
                <a:cs typeface="Arial" panose="020B0604020202020204" pitchFamily="34" charset="0"/>
              </a:rPr>
              <a:t>Situation Economique : l’inflation en voie de stabilisation</a:t>
            </a:r>
            <a:endParaRPr lang="fr-FR" sz="700" b="1" u="sng" dirty="0">
              <a:latin typeface="Arial" panose="020B0604020202020204" pitchFamily="34" charset="0"/>
              <a:cs typeface="Arial" panose="020B0604020202020204" pitchFamily="34" charset="0"/>
            </a:endParaRPr>
          </a:p>
          <a:p>
            <a:pPr lvl="1" algn="just">
              <a:spcAft>
                <a:spcPts val="600"/>
              </a:spcAft>
              <a:buClr>
                <a:srgbClr val="D72445"/>
              </a:buClr>
            </a:pPr>
            <a:r>
              <a:rPr lang="fr-FR" sz="1800" dirty="0">
                <a:latin typeface="Arial" panose="020B0604020202020204" pitchFamily="34" charset="0"/>
                <a:cs typeface="Arial" panose="020B0604020202020204" pitchFamily="34" charset="0"/>
              </a:rPr>
              <a:t>La croissance serait de 1,1% en 2024 et 0,8% en 2025.</a:t>
            </a:r>
          </a:p>
          <a:p>
            <a:pPr lvl="1" algn="just">
              <a:spcAft>
                <a:spcPts val="600"/>
              </a:spcAft>
              <a:buClr>
                <a:srgbClr val="D72445"/>
              </a:buClr>
            </a:pPr>
            <a:r>
              <a:rPr lang="fr-FR" sz="1800" dirty="0">
                <a:latin typeface="Arial" panose="020B0604020202020204" pitchFamily="34" charset="0"/>
                <a:cs typeface="Arial" panose="020B0604020202020204" pitchFamily="34" charset="0"/>
              </a:rPr>
              <a:t>L’inflation continue sa décrue en passant sous la barre des 2 %.</a:t>
            </a:r>
          </a:p>
          <a:p>
            <a:pPr lvl="1" algn="just">
              <a:spcAft>
                <a:spcPts val="600"/>
              </a:spcAft>
              <a:buClr>
                <a:srgbClr val="D72445"/>
              </a:buClr>
            </a:pPr>
            <a:r>
              <a:rPr lang="fr-FR" sz="1800" dirty="0">
                <a:latin typeface="Arial" panose="020B0604020202020204" pitchFamily="34" charset="0"/>
                <a:cs typeface="Arial" panose="020B0604020202020204" pitchFamily="34" charset="0"/>
              </a:rPr>
              <a:t>Le chômage risque d’augmenter en 2025 après un ralentissement des créations d’emplois en 2024.</a:t>
            </a:r>
          </a:p>
          <a:p>
            <a:pPr lvl="1" algn="just">
              <a:spcAft>
                <a:spcPts val="600"/>
              </a:spcAft>
              <a:buClr>
                <a:srgbClr val="D72445"/>
              </a:buClr>
            </a:pPr>
            <a:endParaRPr lang="fr-FR" sz="1800" dirty="0">
              <a:latin typeface="Arial" panose="020B0604020202020204" pitchFamily="34" charset="0"/>
              <a:cs typeface="Arial" panose="020B0604020202020204" pitchFamily="34" charset="0"/>
            </a:endParaRPr>
          </a:p>
          <a:p>
            <a:pPr algn="just" defTabSz="360000">
              <a:buClr>
                <a:srgbClr val="D72445"/>
              </a:buClr>
            </a:pPr>
            <a:r>
              <a:rPr lang="fr-FR" sz="2000" dirty="0">
                <a:solidFill>
                  <a:srgbClr val="D72445"/>
                </a:solidFill>
                <a:latin typeface="Arial" panose="020B0604020202020204" pitchFamily="34" charset="0"/>
                <a:cs typeface="Arial" panose="020B0604020202020204" pitchFamily="34" charset="0"/>
              </a:rPr>
              <a:t>Une trajectoire des finances publiques dégradée, conséquence des décisions des gouvernements successifs</a:t>
            </a:r>
          </a:p>
          <a:p>
            <a:pPr marL="0" indent="0" algn="just" defTabSz="360000">
              <a:buClr>
                <a:srgbClr val="D72445"/>
              </a:buClr>
              <a:buNone/>
            </a:pPr>
            <a:endParaRPr lang="fr-FR" sz="300" b="1" u="sng" dirty="0">
              <a:latin typeface="Arial" panose="020B0604020202020204" pitchFamily="34" charset="0"/>
              <a:cs typeface="Arial" panose="020B0604020202020204" pitchFamily="34" charset="0"/>
            </a:endParaRPr>
          </a:p>
          <a:p>
            <a:pPr marL="685800" marR="0" lvl="1" indent="-228600" algn="just" defTabSz="914400" rtl="0" eaLnBrk="1" fontAlgn="auto" latinLnBrk="0" hangingPunct="1">
              <a:lnSpc>
                <a:spcPct val="90000"/>
              </a:lnSpc>
              <a:spcBef>
                <a:spcPts val="500"/>
              </a:spcBef>
              <a:spcAft>
                <a:spcPts val="600"/>
              </a:spcAft>
              <a:buClr>
                <a:srgbClr val="D72445"/>
              </a:buClr>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Une dégradation des finances publiques aussi rapide qu’inattendu avec un déficit public estimé à 6,1% pour 2024 contre 4,4 % en début d’année.</a:t>
            </a:r>
          </a:p>
          <a:p>
            <a:pPr marL="685800" marR="0" lvl="1" indent="-228600" algn="just" defTabSz="914400" rtl="0" eaLnBrk="1" fontAlgn="auto" latinLnBrk="0" hangingPunct="1">
              <a:lnSpc>
                <a:spcPct val="90000"/>
              </a:lnSpc>
              <a:spcBef>
                <a:spcPts val="500"/>
              </a:spcBef>
              <a:spcAft>
                <a:spcPts val="600"/>
              </a:spcAft>
              <a:buClr>
                <a:srgbClr val="D72445"/>
              </a:buClr>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 dette publique continue à s’aggraver </a:t>
            </a:r>
            <a:r>
              <a:rPr lang="fr-FR" sz="1800" dirty="0">
                <a:solidFill>
                  <a:prstClr val="black"/>
                </a:solidFill>
                <a:latin typeface="Arial" panose="020B0604020202020204" pitchFamily="34" charset="0"/>
                <a:cs typeface="Arial" panose="020B0604020202020204" pitchFamily="34" charset="0"/>
              </a:rPr>
              <a:t>(115 % du PIB en 2025; +330 Md€)  et </a:t>
            </a: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 France emprunte </a:t>
            </a:r>
            <a:r>
              <a:rPr kumimoji="0" lang="fr-FR"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désormais à des taux plus élevés que l’Espagne </a:t>
            </a: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et le Portugal.</a:t>
            </a:r>
          </a:p>
          <a:p>
            <a:pPr marL="457200" lvl="1" indent="0" algn="just">
              <a:buClr>
                <a:srgbClr val="D72445"/>
              </a:buClr>
              <a:buNone/>
              <a:defRPr/>
            </a:pPr>
            <a:endParaRPr lang="fr-FR" sz="1800" dirty="0">
              <a:solidFill>
                <a:prstClr val="black"/>
              </a:solidFill>
              <a:latin typeface="Arial" panose="020B0604020202020204" pitchFamily="34" charset="0"/>
              <a:cs typeface="Arial" panose="020B0604020202020204" pitchFamily="34" charset="0"/>
            </a:endParaRPr>
          </a:p>
          <a:p>
            <a:pPr marL="228600" lvl="1" algn="just" defTabSz="360000">
              <a:spcBef>
                <a:spcPts val="1000"/>
              </a:spcBef>
              <a:buClr>
                <a:srgbClr val="D72445"/>
              </a:buClr>
              <a:defRPr/>
            </a:pPr>
            <a:r>
              <a:rPr lang="fr-FR" sz="2000" dirty="0">
                <a:solidFill>
                  <a:srgbClr val="D72445"/>
                </a:solidFill>
                <a:latin typeface="Arial" panose="020B0604020202020204" pitchFamily="34" charset="0"/>
                <a:cs typeface="Arial" panose="020B0604020202020204" pitchFamily="34" charset="0"/>
              </a:rPr>
              <a:t>Une situation politique mouvante aux évolutions incertaines</a:t>
            </a:r>
          </a:p>
          <a:p>
            <a:pPr marL="685800" marR="0" lvl="1" indent="-228600" algn="just" defTabSz="914400" rtl="0" eaLnBrk="1" fontAlgn="auto" latinLnBrk="0" hangingPunct="1">
              <a:lnSpc>
                <a:spcPct val="90000"/>
              </a:lnSpc>
              <a:spcBef>
                <a:spcPts val="500"/>
              </a:spcBef>
              <a:spcAft>
                <a:spcPts val="0"/>
              </a:spcAft>
              <a:buClr>
                <a:srgbClr val="D72445"/>
              </a:buClr>
              <a:buSzTx/>
              <a:buFont typeface="Arial" panose="020B0604020202020204" pitchFamily="34" charset="0"/>
              <a:buChar char="•"/>
              <a:tabLst/>
              <a:defRPr/>
            </a:pPr>
            <a:r>
              <a:rPr lang="fr-FR" sz="1800" dirty="0">
                <a:solidFill>
                  <a:prstClr val="black"/>
                </a:solidFill>
                <a:latin typeface="Arial" panose="020B0604020202020204" pitchFamily="34" charset="0"/>
                <a:cs typeface="Arial" panose="020B0604020202020204" pitchFamily="34" charset="0"/>
              </a:rPr>
              <a:t>Chute du gouvernement Barnier et abandon de la première mouture du PLF 2025.</a:t>
            </a:r>
          </a:p>
          <a:p>
            <a:pPr marL="685800" marR="0" lvl="1" indent="-228600" algn="just" defTabSz="914400" rtl="0" eaLnBrk="1" fontAlgn="auto" latinLnBrk="0" hangingPunct="1">
              <a:lnSpc>
                <a:spcPct val="90000"/>
              </a:lnSpc>
              <a:spcBef>
                <a:spcPts val="500"/>
              </a:spcBef>
              <a:spcAft>
                <a:spcPts val="0"/>
              </a:spcAft>
              <a:buClr>
                <a:srgbClr val="D72445"/>
              </a:buClr>
              <a:buSzTx/>
              <a:buFont typeface="Arial" panose="020B0604020202020204" pitchFamily="34" charset="0"/>
              <a:buChar char="•"/>
              <a:tabLst/>
              <a:defRPr/>
            </a:pPr>
            <a:r>
              <a:rPr lang="fr-FR" sz="1800" dirty="0">
                <a:solidFill>
                  <a:prstClr val="black"/>
                </a:solidFill>
                <a:latin typeface="Arial" panose="020B0604020202020204" pitchFamily="34" charset="0"/>
                <a:cs typeface="Arial" panose="020B0604020202020204" pitchFamily="34" charset="0"/>
              </a:rPr>
              <a:t>Adoption d’une loi spéciale cette semaine pour autoriser l’État à percevoir les impôts et reconduire les dépenses au niveau de 2024 en attendant le vote d’un nouveau budget début 2025.</a:t>
            </a:r>
          </a:p>
        </p:txBody>
      </p:sp>
    </p:spTree>
    <p:extLst>
      <p:ext uri="{BB962C8B-B14F-4D97-AF65-F5344CB8AC3E}">
        <p14:creationId xmlns:p14="http://schemas.microsoft.com/office/powerpoint/2010/main" val="2513998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r 6"/>
          <p:cNvGrpSpPr/>
          <p:nvPr/>
        </p:nvGrpSpPr>
        <p:grpSpPr>
          <a:xfrm>
            <a:off x="0" y="6000750"/>
            <a:ext cx="9144000" cy="857250"/>
            <a:chOff x="0" y="6000750"/>
            <a:chExt cx="9144000" cy="857250"/>
          </a:xfrm>
        </p:grpSpPr>
        <p:sp>
          <p:nvSpPr>
            <p:cNvPr id="4" name="Rectangle 3"/>
            <p:cNvSpPr/>
            <p:nvPr/>
          </p:nvSpPr>
          <p:spPr>
            <a:xfrm>
              <a:off x="0" y="6000750"/>
              <a:ext cx="9144000" cy="857250"/>
            </a:xfrm>
            <a:prstGeom prst="rect">
              <a:avLst/>
            </a:prstGeom>
            <a:solidFill>
              <a:srgbClr val="D724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00" y="6080823"/>
              <a:ext cx="1401763" cy="589330"/>
            </a:xfrm>
            <a:prstGeom prst="rect">
              <a:avLst/>
            </a:prstGeom>
          </p:spPr>
        </p:pic>
        <p:sp>
          <p:nvSpPr>
            <p:cNvPr id="6" name="Rectangle 5"/>
            <p:cNvSpPr/>
            <p:nvPr/>
          </p:nvSpPr>
          <p:spPr>
            <a:xfrm>
              <a:off x="1824390" y="6341583"/>
              <a:ext cx="2903936" cy="246221"/>
            </a:xfrm>
            <a:prstGeom prst="rect">
              <a:avLst/>
            </a:prstGeom>
          </p:spPr>
          <p:txBody>
            <a:bodyPr wrap="square">
              <a:spAutoFit/>
            </a:bodyPr>
            <a:lstStyle/>
            <a:p>
              <a:r>
                <a:rPr lang="fr-FR" sz="1000" b="1" dirty="0">
                  <a:solidFill>
                    <a:schemeClr val="bg1"/>
                  </a:solidFill>
                  <a:latin typeface="Arial" charset="0"/>
                </a:rPr>
                <a:t>ville-</a:t>
              </a:r>
              <a:r>
                <a:rPr lang="fr-FR" sz="1000" b="1" dirty="0" err="1">
                  <a:solidFill>
                    <a:schemeClr val="bg1"/>
                  </a:solidFill>
                  <a:latin typeface="Arial" charset="0"/>
                </a:rPr>
                <a:t>gennevilliers.fr</a:t>
              </a:r>
              <a:endParaRPr lang="fr-FR" sz="1000" dirty="0">
                <a:solidFill>
                  <a:schemeClr val="bg1"/>
                </a:solidFill>
                <a:latin typeface="Arial" charset="0"/>
              </a:endParaRPr>
            </a:p>
          </p:txBody>
        </p:sp>
      </p:grpSp>
      <p:sp>
        <p:nvSpPr>
          <p:cNvPr id="2" name="Titre 1">
            <a:extLst>
              <a:ext uri="{FF2B5EF4-FFF2-40B4-BE49-F238E27FC236}">
                <a16:creationId xmlns:a16="http://schemas.microsoft.com/office/drawing/2014/main" id="{A60BFBD0-FA07-469D-9A70-83C742277CE5}"/>
              </a:ext>
            </a:extLst>
          </p:cNvPr>
          <p:cNvSpPr>
            <a:spLocks noGrp="1"/>
          </p:cNvSpPr>
          <p:nvPr>
            <p:ph type="title"/>
          </p:nvPr>
        </p:nvSpPr>
        <p:spPr>
          <a:xfrm>
            <a:off x="232072" y="137661"/>
            <a:ext cx="8679856" cy="662757"/>
          </a:xfrm>
        </p:spPr>
        <p:txBody>
          <a:bodyPr>
            <a:noAutofit/>
          </a:bodyPr>
          <a:lstStyle/>
          <a:p>
            <a:r>
              <a:rPr lang="fr-FR" sz="2200" b="1" dirty="0">
                <a:solidFill>
                  <a:srgbClr val="D72445"/>
                </a:solidFill>
                <a:latin typeface="Arial" panose="020B0604020202020204" pitchFamily="34" charset="0"/>
                <a:cs typeface="Arial" panose="020B0604020202020204" pitchFamily="34" charset="0"/>
              </a:rPr>
              <a:t>Premier Projet de Loi de Finance pour 2025 : un cadre de contraintes prévisibles mais sans précédent par son ampleur </a:t>
            </a:r>
          </a:p>
        </p:txBody>
      </p:sp>
      <p:sp>
        <p:nvSpPr>
          <p:cNvPr id="3" name="Espace réservé du contenu 2">
            <a:extLst>
              <a:ext uri="{FF2B5EF4-FFF2-40B4-BE49-F238E27FC236}">
                <a16:creationId xmlns:a16="http://schemas.microsoft.com/office/drawing/2014/main" id="{6C68F344-D236-4DB9-9472-037CE13F1026}"/>
              </a:ext>
            </a:extLst>
          </p:cNvPr>
          <p:cNvSpPr>
            <a:spLocks noGrp="1"/>
          </p:cNvSpPr>
          <p:nvPr>
            <p:ph idx="1"/>
          </p:nvPr>
        </p:nvSpPr>
        <p:spPr>
          <a:xfrm>
            <a:off x="133165" y="1070614"/>
            <a:ext cx="8877670" cy="4822362"/>
          </a:xfrm>
        </p:spPr>
        <p:txBody>
          <a:bodyPr>
            <a:normAutofit/>
          </a:bodyPr>
          <a:lstStyle/>
          <a:p>
            <a:pPr>
              <a:spcAft>
                <a:spcPts val="600"/>
              </a:spcAft>
              <a:buClr>
                <a:srgbClr val="D72445"/>
              </a:buClr>
            </a:pPr>
            <a:r>
              <a:rPr lang="fr-FR" sz="1700" dirty="0">
                <a:solidFill>
                  <a:srgbClr val="D72445"/>
                </a:solidFill>
                <a:latin typeface="Arial" panose="020B0604020202020204" pitchFamily="34" charset="0"/>
                <a:cs typeface="Arial" panose="020B0604020202020204" pitchFamily="34" charset="0"/>
              </a:rPr>
              <a:t>La création d’un fonds de réserve pour ponctionner les recettes des collectivités. </a:t>
            </a:r>
          </a:p>
          <a:p>
            <a:pPr marL="432000" lvl="1" algn="just">
              <a:buClr>
                <a:srgbClr val="D72445"/>
              </a:buClr>
              <a:defRPr/>
            </a:pPr>
            <a:r>
              <a:rPr lang="fr-FR" sz="1500" dirty="0">
                <a:solidFill>
                  <a:prstClr val="black"/>
                </a:solidFill>
                <a:latin typeface="Arial" panose="020B0604020202020204" pitchFamily="34" charset="0"/>
                <a:cs typeface="Arial" panose="020B0604020202020204" pitchFamily="34" charset="0"/>
              </a:rPr>
              <a:t>Exonération pour Gennevilliers grâce à son classement DSU.  </a:t>
            </a:r>
          </a:p>
          <a:p>
            <a:pPr marL="432000" lvl="1" algn="just">
              <a:buClr>
                <a:srgbClr val="D72445"/>
              </a:buClr>
              <a:defRPr/>
            </a:pPr>
            <a:endParaRPr lang="fr-FR" sz="1700" dirty="0">
              <a:solidFill>
                <a:srgbClr val="D72445"/>
              </a:solidFill>
              <a:latin typeface="Arial" panose="020B0604020202020204" pitchFamily="34" charset="0"/>
              <a:cs typeface="Arial" panose="020B0604020202020204" pitchFamily="34" charset="0"/>
            </a:endParaRPr>
          </a:p>
          <a:p>
            <a:pPr algn="just">
              <a:spcAft>
                <a:spcPts val="600"/>
              </a:spcAft>
              <a:buClr>
                <a:srgbClr val="D72445"/>
              </a:buClr>
            </a:pPr>
            <a:r>
              <a:rPr lang="fr-FR" sz="1700" dirty="0">
                <a:solidFill>
                  <a:srgbClr val="D72445"/>
                </a:solidFill>
                <a:latin typeface="Arial" panose="020B0604020202020204" pitchFamily="34" charset="0"/>
                <a:cs typeface="Arial" panose="020B0604020202020204" pitchFamily="34" charset="0"/>
              </a:rPr>
              <a:t>Des dépenses contraintes supplémentaires, des recettes significatives en moins</a:t>
            </a:r>
          </a:p>
          <a:p>
            <a:pPr marL="432000" marR="0" lvl="1" indent="-228600" algn="just" defTabSz="914400" rtl="0" eaLnBrk="1" fontAlgn="auto" latinLnBrk="0" hangingPunct="1">
              <a:lnSpc>
                <a:spcPct val="90000"/>
              </a:lnSpc>
              <a:spcBef>
                <a:spcPts val="500"/>
              </a:spcBef>
              <a:spcAft>
                <a:spcPts val="0"/>
              </a:spcAft>
              <a:buClr>
                <a:srgbClr val="D72445"/>
              </a:buClr>
              <a:buSzTx/>
              <a:buFont typeface="Arial" panose="020B0604020202020204" pitchFamily="34" charset="0"/>
              <a:buChar char="•"/>
              <a:tabLst/>
              <a:defRPr/>
            </a:pPr>
            <a:r>
              <a:rPr kumimoji="0" lang="fr-FR"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FCTVA ; suppression pour les dépenses de fonctionnement et diminution de 10 % du taux pour les dépenses d’investissement (pour Gennevilliers une perte environ de 1,26 M€).</a:t>
            </a:r>
          </a:p>
          <a:p>
            <a:pPr marL="432000" marR="0" lvl="1" indent="-228600" algn="just" defTabSz="914400" rtl="0" eaLnBrk="1" fontAlgn="auto" latinLnBrk="0" hangingPunct="1">
              <a:lnSpc>
                <a:spcPct val="90000"/>
              </a:lnSpc>
              <a:spcBef>
                <a:spcPts val="500"/>
              </a:spcBef>
              <a:spcAft>
                <a:spcPts val="0"/>
              </a:spcAft>
              <a:buClr>
                <a:srgbClr val="D72445"/>
              </a:buClr>
              <a:buSzTx/>
              <a:buFont typeface="Arial" panose="020B0604020202020204" pitchFamily="34" charset="0"/>
              <a:buChar char="•"/>
              <a:tabLst/>
              <a:defRPr/>
            </a:pPr>
            <a:r>
              <a:rPr kumimoji="0" lang="fr-FR"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Hausse des cotisations des employeurs territoriaux CNRACL (pour Gennevilliers une charge supplémentaire annuelle de 1,2 M€).</a:t>
            </a:r>
          </a:p>
          <a:p>
            <a:pPr marL="432000" marR="0" lvl="1" indent="-228600" algn="just" defTabSz="914400" rtl="0" eaLnBrk="1" fontAlgn="auto" latinLnBrk="0" hangingPunct="1">
              <a:lnSpc>
                <a:spcPct val="90000"/>
              </a:lnSpc>
              <a:spcBef>
                <a:spcPts val="500"/>
              </a:spcBef>
              <a:spcAft>
                <a:spcPts val="0"/>
              </a:spcAft>
              <a:buClr>
                <a:srgbClr val="D72445"/>
              </a:buClr>
              <a:buSzTx/>
              <a:buFont typeface="Arial" panose="020B0604020202020204" pitchFamily="34" charset="0"/>
              <a:buChar char="•"/>
              <a:tabLst/>
              <a:defRPr/>
            </a:pPr>
            <a:endParaRPr kumimoji="0" lang="fr-FR"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Aft>
                <a:spcPts val="600"/>
              </a:spcAft>
              <a:buClr>
                <a:srgbClr val="D72445"/>
              </a:buClr>
            </a:pPr>
            <a:r>
              <a:rPr lang="fr-FR" sz="1700" dirty="0">
                <a:solidFill>
                  <a:srgbClr val="D72445"/>
                </a:solidFill>
                <a:latin typeface="Arial" panose="020B0604020202020204" pitchFamily="34" charset="0"/>
                <a:cs typeface="Arial" panose="020B0604020202020204" pitchFamily="34" charset="0"/>
              </a:rPr>
              <a:t>Les concours financiers de l’Etat et péréquation, une stabilisation de la DGF à nuancer par le recours massif aux variables d’ajustements</a:t>
            </a:r>
            <a:endParaRPr lang="fr-FR" sz="1700" dirty="0">
              <a:latin typeface="Arial" panose="020B0604020202020204" pitchFamily="34" charset="0"/>
              <a:cs typeface="Arial" panose="020B0604020202020204" pitchFamily="34" charset="0"/>
            </a:endParaRPr>
          </a:p>
          <a:p>
            <a:pPr marL="432000" lvl="1" algn="just">
              <a:buClr>
                <a:srgbClr val="D72445"/>
              </a:buClr>
            </a:pPr>
            <a:r>
              <a:rPr lang="fr-FR" sz="1500" dirty="0">
                <a:latin typeface="Arial" panose="020B0604020202020204" pitchFamily="34" charset="0"/>
                <a:cs typeface="Arial" panose="020B0604020202020204" pitchFamily="34" charset="0"/>
              </a:rPr>
              <a:t>Légère dynamique de la DSU (+140M€ contre +150M€ en 2024)</a:t>
            </a:r>
          </a:p>
          <a:p>
            <a:pPr marL="432000" lvl="1" algn="just">
              <a:buClr>
                <a:srgbClr val="D72445"/>
              </a:buClr>
            </a:pPr>
            <a:r>
              <a:rPr lang="fr-FR" sz="1500" dirty="0">
                <a:latin typeface="Arial" panose="020B0604020202020204" pitchFamily="34" charset="0"/>
                <a:cs typeface="Arial" panose="020B0604020202020204" pitchFamily="34" charset="0"/>
              </a:rPr>
              <a:t>Un écrêtement de la DCRTP historique (minoration de -202M€ pour le bloc communal soit une diminution 14,5 fois supérieure à 2024) représentant près d’1M€ de baisse pour Gennevilliers.</a:t>
            </a:r>
          </a:p>
          <a:p>
            <a:pPr marL="432000" lvl="1" algn="just">
              <a:buClr>
                <a:srgbClr val="D72445"/>
              </a:buClr>
            </a:pPr>
            <a:r>
              <a:rPr lang="fr-FR" sz="1500" dirty="0">
                <a:latin typeface="Arial" panose="020B0604020202020204" pitchFamily="34" charset="0"/>
                <a:cs typeface="Arial" panose="020B0604020202020204" pitchFamily="34" charset="0"/>
              </a:rPr>
              <a:t>Recul des crédits alloués au Fonds Vert, un accès aux subventions pour les projets écologiques qui risque d’être malaisé.</a:t>
            </a:r>
          </a:p>
          <a:p>
            <a:pPr marL="432000" lvl="1" algn="just">
              <a:buClr>
                <a:srgbClr val="D72445"/>
              </a:buClr>
            </a:pPr>
            <a:endParaRPr lang="fr-FR"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8638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r 6"/>
          <p:cNvGrpSpPr/>
          <p:nvPr/>
        </p:nvGrpSpPr>
        <p:grpSpPr>
          <a:xfrm>
            <a:off x="0" y="6000750"/>
            <a:ext cx="9144000" cy="857250"/>
            <a:chOff x="0" y="6000750"/>
            <a:chExt cx="9144000" cy="857250"/>
          </a:xfrm>
        </p:grpSpPr>
        <p:sp>
          <p:nvSpPr>
            <p:cNvPr id="4" name="Rectangle 3"/>
            <p:cNvSpPr/>
            <p:nvPr/>
          </p:nvSpPr>
          <p:spPr>
            <a:xfrm>
              <a:off x="0" y="6000750"/>
              <a:ext cx="9144000" cy="857250"/>
            </a:xfrm>
            <a:prstGeom prst="rect">
              <a:avLst/>
            </a:prstGeom>
            <a:solidFill>
              <a:srgbClr val="D724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00" y="6080823"/>
              <a:ext cx="1401763" cy="589330"/>
            </a:xfrm>
            <a:prstGeom prst="rect">
              <a:avLst/>
            </a:prstGeom>
          </p:spPr>
        </p:pic>
        <p:sp>
          <p:nvSpPr>
            <p:cNvPr id="6" name="Rectangle 5"/>
            <p:cNvSpPr/>
            <p:nvPr/>
          </p:nvSpPr>
          <p:spPr>
            <a:xfrm>
              <a:off x="1824390" y="6341583"/>
              <a:ext cx="2903936" cy="246221"/>
            </a:xfrm>
            <a:prstGeom prst="rect">
              <a:avLst/>
            </a:prstGeom>
          </p:spPr>
          <p:txBody>
            <a:bodyPr wrap="square">
              <a:spAutoFit/>
            </a:bodyPr>
            <a:lstStyle/>
            <a:p>
              <a:r>
                <a:rPr lang="fr-FR" sz="1000" b="1" dirty="0">
                  <a:solidFill>
                    <a:schemeClr val="bg1"/>
                  </a:solidFill>
                  <a:latin typeface="Arial" charset="0"/>
                </a:rPr>
                <a:t>ville-</a:t>
              </a:r>
              <a:r>
                <a:rPr lang="fr-FR" sz="1000" b="1" dirty="0" err="1">
                  <a:solidFill>
                    <a:schemeClr val="bg1"/>
                  </a:solidFill>
                  <a:latin typeface="Arial" charset="0"/>
                </a:rPr>
                <a:t>gennevilliers.fr</a:t>
              </a:r>
              <a:endParaRPr lang="fr-FR" sz="1000" dirty="0">
                <a:solidFill>
                  <a:schemeClr val="bg1"/>
                </a:solidFill>
                <a:latin typeface="Arial" charset="0"/>
              </a:endParaRPr>
            </a:p>
          </p:txBody>
        </p:sp>
      </p:grpSp>
      <p:sp>
        <p:nvSpPr>
          <p:cNvPr id="2" name="Titre 1">
            <a:extLst>
              <a:ext uri="{FF2B5EF4-FFF2-40B4-BE49-F238E27FC236}">
                <a16:creationId xmlns:a16="http://schemas.microsoft.com/office/drawing/2014/main" id="{A60BFBD0-FA07-469D-9A70-83C742277CE5}"/>
              </a:ext>
            </a:extLst>
          </p:cNvPr>
          <p:cNvSpPr>
            <a:spLocks noGrp="1"/>
          </p:cNvSpPr>
          <p:nvPr>
            <p:ph type="title"/>
          </p:nvPr>
        </p:nvSpPr>
        <p:spPr>
          <a:xfrm>
            <a:off x="8046" y="41145"/>
            <a:ext cx="9144000" cy="857250"/>
          </a:xfrm>
        </p:spPr>
        <p:txBody>
          <a:bodyPr>
            <a:noAutofit/>
          </a:bodyPr>
          <a:lstStyle/>
          <a:p>
            <a:r>
              <a:rPr lang="fr-FR" sz="1800" b="1" dirty="0">
                <a:solidFill>
                  <a:srgbClr val="D72445"/>
                </a:solidFill>
                <a:latin typeface="Arial" panose="020B0604020202020204" pitchFamily="34" charset="0"/>
                <a:cs typeface="Arial" panose="020B0604020202020204" pitchFamily="34" charset="0"/>
              </a:rPr>
              <a:t>Orientation Budget 2025 : le choix d’un maintien d’un service public de qualité malgré les contraintes budgétaires (1/2)</a:t>
            </a:r>
          </a:p>
        </p:txBody>
      </p:sp>
      <p:sp>
        <p:nvSpPr>
          <p:cNvPr id="3" name="Espace réservé du contenu 2">
            <a:extLst>
              <a:ext uri="{FF2B5EF4-FFF2-40B4-BE49-F238E27FC236}">
                <a16:creationId xmlns:a16="http://schemas.microsoft.com/office/drawing/2014/main" id="{6C68F344-D236-4DB9-9472-037CE13F1026}"/>
              </a:ext>
            </a:extLst>
          </p:cNvPr>
          <p:cNvSpPr>
            <a:spLocks noGrp="1"/>
          </p:cNvSpPr>
          <p:nvPr>
            <p:ph idx="1"/>
          </p:nvPr>
        </p:nvSpPr>
        <p:spPr>
          <a:xfrm>
            <a:off x="85004" y="1360835"/>
            <a:ext cx="8772802" cy="4369719"/>
          </a:xfrm>
        </p:spPr>
        <p:txBody>
          <a:bodyPr>
            <a:noAutofit/>
          </a:bodyPr>
          <a:lstStyle/>
          <a:p>
            <a:pPr algn="just">
              <a:spcAft>
                <a:spcPts val="1200"/>
              </a:spcAft>
              <a:buClr>
                <a:srgbClr val="D72445"/>
              </a:buClr>
            </a:pPr>
            <a:r>
              <a:rPr lang="fr-FR" sz="1600" dirty="0">
                <a:solidFill>
                  <a:srgbClr val="D72445"/>
                </a:solidFill>
                <a:latin typeface="Arial" panose="020B0604020202020204" pitchFamily="34" charset="0"/>
                <a:cs typeface="Arial" panose="020B0604020202020204" pitchFamily="34" charset="0"/>
              </a:rPr>
              <a:t>Un bouleversement des équilibres financiers de la Ville à cause des mesures gouvernementales</a:t>
            </a:r>
          </a:p>
          <a:p>
            <a:pPr lvl="1" algn="just">
              <a:spcAft>
                <a:spcPts val="600"/>
              </a:spcAft>
              <a:buClr>
                <a:srgbClr val="D72445"/>
              </a:buClr>
            </a:pPr>
            <a:r>
              <a:rPr lang="fr-FR" sz="1400" dirty="0">
                <a:latin typeface="Arial" panose="020B0604020202020204" pitchFamily="34" charset="0"/>
                <a:cs typeface="Arial" panose="020B0604020202020204" pitchFamily="34" charset="0"/>
              </a:rPr>
              <a:t>La première mouture du PLF 2025 entraîne un risque financier potentiel de 6,9 M€. </a:t>
            </a:r>
          </a:p>
          <a:p>
            <a:pPr lvl="1" algn="just">
              <a:spcAft>
                <a:spcPts val="600"/>
              </a:spcAft>
              <a:buClr>
                <a:srgbClr val="D72445"/>
              </a:buClr>
            </a:pPr>
            <a:r>
              <a:rPr lang="fr-FR" sz="1400" dirty="0">
                <a:latin typeface="Arial" panose="020B0604020202020204" pitchFamily="34" charset="0"/>
                <a:cs typeface="Arial" panose="020B0604020202020204" pitchFamily="34" charset="0"/>
              </a:rPr>
              <a:t>Avec la protection du classement DSU pour le fond de réserve, le </a:t>
            </a:r>
            <a:r>
              <a:rPr lang="fr-FR" sz="1400" b="1" u="sng" dirty="0">
                <a:latin typeface="Arial" panose="020B0604020202020204" pitchFamily="34" charset="0"/>
                <a:cs typeface="Arial" panose="020B0604020202020204" pitchFamily="34" charset="0"/>
              </a:rPr>
              <a:t>risque est de 3,4 M€ </a:t>
            </a:r>
            <a:r>
              <a:rPr lang="fr-FR" sz="1400" dirty="0">
                <a:latin typeface="Arial" panose="020B0604020202020204" pitchFamily="34" charset="0"/>
                <a:cs typeface="Arial" panose="020B0604020202020204" pitchFamily="34" charset="0"/>
              </a:rPr>
              <a:t>: 2,8 M€ affecteraient l’équilibre sur le fonctionnement et 0,7 M€ l’investissement. </a:t>
            </a:r>
          </a:p>
          <a:p>
            <a:pPr marL="228600" marR="0" lvl="0" indent="-228600" algn="just" defTabSz="914400" rtl="0" eaLnBrk="1" fontAlgn="auto" latinLnBrk="0" hangingPunct="1">
              <a:lnSpc>
                <a:spcPct val="90000"/>
              </a:lnSpc>
              <a:spcBef>
                <a:spcPts val="1000"/>
              </a:spcBef>
              <a:spcAft>
                <a:spcPts val="1200"/>
              </a:spcAft>
              <a:buClr>
                <a:srgbClr val="D72445"/>
              </a:buClr>
              <a:buSzTx/>
              <a:buFont typeface="Arial" panose="020B0604020202020204" pitchFamily="34" charset="0"/>
              <a:buChar char="•"/>
              <a:tabLst/>
              <a:defRPr/>
            </a:pPr>
            <a:r>
              <a:rPr lang="fr-FR" sz="1600" dirty="0">
                <a:solidFill>
                  <a:srgbClr val="D72445"/>
                </a:solidFill>
                <a:latin typeface="Arial" panose="020B0604020202020204" pitchFamily="34" charset="0"/>
                <a:cs typeface="Arial" panose="020B0604020202020204" pitchFamily="34" charset="0"/>
              </a:rPr>
              <a:t>Une orientation fixée pour préserver des équilibres budgétaires sous tension</a:t>
            </a:r>
            <a:endParaRPr lang="fr-FR" sz="1400" dirty="0">
              <a:latin typeface="Arial" panose="020B0604020202020204" pitchFamily="34" charset="0"/>
              <a:cs typeface="Arial" panose="020B0604020202020204" pitchFamily="34" charset="0"/>
            </a:endParaRPr>
          </a:p>
          <a:p>
            <a:pPr lvl="1" algn="just">
              <a:spcAft>
                <a:spcPts val="600"/>
              </a:spcAft>
              <a:buClr>
                <a:srgbClr val="D72445"/>
              </a:buClr>
            </a:pPr>
            <a:r>
              <a:rPr lang="fr-FR" sz="1400" dirty="0">
                <a:latin typeface="Arial" panose="020B0604020202020204" pitchFamily="34" charset="0"/>
                <a:cs typeface="Arial" panose="020B0604020202020204" pitchFamily="34" charset="0"/>
              </a:rPr>
              <a:t>Face à ce carcan budgétaire aux conséquences brutales et immédiates pour les collectivités, la Ville a posé le choix fort de vouloir préserver un service public de qualité au profit de sa population en cohérence avec les valeurs qui l’animent depuis le début de la mandature. </a:t>
            </a:r>
          </a:p>
          <a:p>
            <a:pPr lvl="1" algn="just">
              <a:spcAft>
                <a:spcPts val="600"/>
              </a:spcAft>
              <a:buClr>
                <a:srgbClr val="D72445"/>
              </a:buClr>
            </a:pPr>
            <a:r>
              <a:rPr lang="fr-FR" sz="1400" dirty="0">
                <a:latin typeface="Arial" panose="020B0604020202020204" pitchFamily="34" charset="0"/>
                <a:cs typeface="Arial" panose="020B0604020202020204" pitchFamily="34" charset="0"/>
              </a:rPr>
              <a:t>Par conséquent, la Ville fait le choix contraint de réduire son autofinancement pour absorber une partie du choc financier mais avec la responsabilité de ne pas mettre en risque le financement des investissements engagés et programmés. </a:t>
            </a:r>
          </a:p>
          <a:p>
            <a:pPr lvl="1" algn="just">
              <a:spcAft>
                <a:spcPts val="600"/>
              </a:spcAft>
              <a:buClr>
                <a:srgbClr val="D72445"/>
              </a:buClr>
            </a:pPr>
            <a:r>
              <a:rPr lang="fr-FR" sz="1400" dirty="0">
                <a:latin typeface="Arial" panose="020B0604020202020204" pitchFamily="34" charset="0"/>
                <a:cs typeface="Arial" panose="020B0604020202020204" pitchFamily="34" charset="0"/>
              </a:rPr>
              <a:t>En parallèle, une recherche de priorisation de ses activités doit garantir une conciliation difficile entre effort budgétaire et préservation des services publics. </a:t>
            </a:r>
            <a:r>
              <a:rPr lang="fr-FR" sz="1400" dirty="0">
                <a:highlight>
                  <a:srgbClr val="FFFF00"/>
                </a:highlight>
                <a:latin typeface="Arial" panose="020B0604020202020204" pitchFamily="34" charset="0"/>
                <a:cs typeface="Arial" panose="020B0604020202020204" pitchFamily="34" charset="0"/>
              </a:rPr>
              <a:t>En recette, selon ce que la situation imposera, la Ville se réserve la possibilité d’augmenter les taux d’imposition à hauteur de +0,5%.</a:t>
            </a:r>
          </a:p>
          <a:p>
            <a:pPr lvl="1" algn="just">
              <a:spcAft>
                <a:spcPts val="600"/>
              </a:spcAft>
              <a:buClr>
                <a:srgbClr val="D72445"/>
              </a:buClr>
            </a:pPr>
            <a:endParaRPr lang="fr-FR"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2997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8EFA8-5D91-7BDF-1771-EC0060FB4CC5}"/>
            </a:ext>
          </a:extLst>
        </p:cNvPr>
        <p:cNvGrpSpPr/>
        <p:nvPr/>
      </p:nvGrpSpPr>
      <p:grpSpPr>
        <a:xfrm>
          <a:off x="0" y="0"/>
          <a:ext cx="0" cy="0"/>
          <a:chOff x="0" y="0"/>
          <a:chExt cx="0" cy="0"/>
        </a:xfrm>
      </p:grpSpPr>
      <p:grpSp>
        <p:nvGrpSpPr>
          <p:cNvPr id="7" name="Grouper 6">
            <a:extLst>
              <a:ext uri="{FF2B5EF4-FFF2-40B4-BE49-F238E27FC236}">
                <a16:creationId xmlns:a16="http://schemas.microsoft.com/office/drawing/2014/main" id="{7ED6EAF1-7658-4490-689B-FDD988CB8083}"/>
              </a:ext>
            </a:extLst>
          </p:cNvPr>
          <p:cNvGrpSpPr/>
          <p:nvPr/>
        </p:nvGrpSpPr>
        <p:grpSpPr>
          <a:xfrm>
            <a:off x="0" y="6000750"/>
            <a:ext cx="9144000" cy="857250"/>
            <a:chOff x="0" y="6000750"/>
            <a:chExt cx="9144000" cy="857250"/>
          </a:xfrm>
        </p:grpSpPr>
        <p:sp>
          <p:nvSpPr>
            <p:cNvPr id="4" name="Rectangle 3">
              <a:extLst>
                <a:ext uri="{FF2B5EF4-FFF2-40B4-BE49-F238E27FC236}">
                  <a16:creationId xmlns:a16="http://schemas.microsoft.com/office/drawing/2014/main" id="{FF098209-94C1-131C-38AA-FC3498AC0476}"/>
                </a:ext>
              </a:extLst>
            </p:cNvPr>
            <p:cNvSpPr/>
            <p:nvPr/>
          </p:nvSpPr>
          <p:spPr>
            <a:xfrm>
              <a:off x="0" y="6000750"/>
              <a:ext cx="9144000" cy="857250"/>
            </a:xfrm>
            <a:prstGeom prst="rect">
              <a:avLst/>
            </a:prstGeom>
            <a:solidFill>
              <a:srgbClr val="D724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6DE2EA15-F813-F2A0-4C27-96585FCA4B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00" y="6080823"/>
              <a:ext cx="1401763" cy="589330"/>
            </a:xfrm>
            <a:prstGeom prst="rect">
              <a:avLst/>
            </a:prstGeom>
          </p:spPr>
        </p:pic>
        <p:sp>
          <p:nvSpPr>
            <p:cNvPr id="6" name="Rectangle 5">
              <a:extLst>
                <a:ext uri="{FF2B5EF4-FFF2-40B4-BE49-F238E27FC236}">
                  <a16:creationId xmlns:a16="http://schemas.microsoft.com/office/drawing/2014/main" id="{CDF0788B-D186-8515-7351-CC30CA71E260}"/>
                </a:ext>
              </a:extLst>
            </p:cNvPr>
            <p:cNvSpPr/>
            <p:nvPr/>
          </p:nvSpPr>
          <p:spPr>
            <a:xfrm>
              <a:off x="1824390" y="6341583"/>
              <a:ext cx="2903936" cy="246221"/>
            </a:xfrm>
            <a:prstGeom prst="rect">
              <a:avLst/>
            </a:prstGeom>
          </p:spPr>
          <p:txBody>
            <a:bodyPr wrap="square">
              <a:spAutoFit/>
            </a:bodyPr>
            <a:lstStyle/>
            <a:p>
              <a:r>
                <a:rPr lang="fr-FR" sz="1000" b="1" dirty="0">
                  <a:solidFill>
                    <a:schemeClr val="bg1"/>
                  </a:solidFill>
                  <a:latin typeface="Arial" charset="0"/>
                </a:rPr>
                <a:t>ville-</a:t>
              </a:r>
              <a:r>
                <a:rPr lang="fr-FR" sz="1000" b="1" dirty="0" err="1">
                  <a:solidFill>
                    <a:schemeClr val="bg1"/>
                  </a:solidFill>
                  <a:latin typeface="Arial" charset="0"/>
                </a:rPr>
                <a:t>gennevilliers.fr</a:t>
              </a:r>
              <a:endParaRPr lang="fr-FR" sz="1000" dirty="0">
                <a:solidFill>
                  <a:schemeClr val="bg1"/>
                </a:solidFill>
                <a:latin typeface="Arial" charset="0"/>
              </a:endParaRPr>
            </a:p>
          </p:txBody>
        </p:sp>
      </p:grpSp>
      <p:sp>
        <p:nvSpPr>
          <p:cNvPr id="2" name="Titre 1">
            <a:extLst>
              <a:ext uri="{FF2B5EF4-FFF2-40B4-BE49-F238E27FC236}">
                <a16:creationId xmlns:a16="http://schemas.microsoft.com/office/drawing/2014/main" id="{245AEC39-57F0-C046-F824-311719781B6C}"/>
              </a:ext>
            </a:extLst>
          </p:cNvPr>
          <p:cNvSpPr>
            <a:spLocks noGrp="1"/>
          </p:cNvSpPr>
          <p:nvPr>
            <p:ph type="title"/>
          </p:nvPr>
        </p:nvSpPr>
        <p:spPr>
          <a:xfrm>
            <a:off x="8046" y="41145"/>
            <a:ext cx="9144000" cy="857250"/>
          </a:xfrm>
        </p:spPr>
        <p:txBody>
          <a:bodyPr>
            <a:noAutofit/>
          </a:bodyPr>
          <a:lstStyle/>
          <a:p>
            <a:r>
              <a:rPr lang="fr-FR" sz="1800" b="1" dirty="0">
                <a:solidFill>
                  <a:srgbClr val="D72445"/>
                </a:solidFill>
                <a:latin typeface="Arial" panose="020B0604020202020204" pitchFamily="34" charset="0"/>
                <a:cs typeface="Arial" panose="020B0604020202020204" pitchFamily="34" charset="0"/>
              </a:rPr>
              <a:t>Orientation Budget 2025 : le choix d’un maintien d’un service public de qualité malgré les contraintes budgétaires (2/2)</a:t>
            </a:r>
          </a:p>
        </p:txBody>
      </p:sp>
      <p:sp>
        <p:nvSpPr>
          <p:cNvPr id="3" name="Espace réservé du contenu 2">
            <a:extLst>
              <a:ext uri="{FF2B5EF4-FFF2-40B4-BE49-F238E27FC236}">
                <a16:creationId xmlns:a16="http://schemas.microsoft.com/office/drawing/2014/main" id="{06795444-06C2-87AE-E0E8-C23B5DF67BBB}"/>
              </a:ext>
            </a:extLst>
          </p:cNvPr>
          <p:cNvSpPr>
            <a:spLocks noGrp="1"/>
          </p:cNvSpPr>
          <p:nvPr>
            <p:ph idx="1"/>
          </p:nvPr>
        </p:nvSpPr>
        <p:spPr>
          <a:xfrm>
            <a:off x="85004" y="1050393"/>
            <a:ext cx="8772802" cy="4860013"/>
          </a:xfrm>
        </p:spPr>
        <p:txBody>
          <a:bodyPr>
            <a:noAutofit/>
          </a:bodyPr>
          <a:lstStyle/>
          <a:p>
            <a:pPr algn="just">
              <a:spcAft>
                <a:spcPts val="1200"/>
              </a:spcAft>
              <a:buClr>
                <a:srgbClr val="D72445"/>
              </a:buClr>
            </a:pPr>
            <a:r>
              <a:rPr lang="fr-FR" sz="1600" dirty="0">
                <a:solidFill>
                  <a:srgbClr val="D72445"/>
                </a:solidFill>
                <a:latin typeface="Arial" panose="020B0604020202020204" pitchFamily="34" charset="0"/>
                <a:cs typeface="Arial" panose="020B0604020202020204" pitchFamily="34" charset="0"/>
              </a:rPr>
              <a:t>Dépenses de fonctionnement, une maitrise à poursuivre dans un contexte budgétaire national troublé</a:t>
            </a:r>
            <a:endParaRPr lang="fr-FR" sz="1600" dirty="0">
              <a:latin typeface="Arial" panose="020B0604020202020204" pitchFamily="34" charset="0"/>
              <a:cs typeface="Arial" panose="020B0604020202020204" pitchFamily="34" charset="0"/>
            </a:endParaRPr>
          </a:p>
          <a:p>
            <a:pPr lvl="1" algn="just">
              <a:spcAft>
                <a:spcPts val="600"/>
              </a:spcAft>
              <a:buClr>
                <a:srgbClr val="D72445"/>
              </a:buClr>
            </a:pPr>
            <a:r>
              <a:rPr lang="fr-FR" sz="1400" dirty="0">
                <a:latin typeface="Arial" panose="020B0604020202020204" pitchFamily="34" charset="0"/>
                <a:cs typeface="Arial" panose="020B0604020202020204" pitchFamily="34" charset="0"/>
              </a:rPr>
              <a:t>Maitrise de l’évolution de la masse salariale et continuation d’une politique sociale ambitieuse.</a:t>
            </a:r>
          </a:p>
          <a:p>
            <a:pPr lvl="1" algn="just">
              <a:spcAft>
                <a:spcPts val="600"/>
              </a:spcAft>
              <a:buClr>
                <a:srgbClr val="D72445"/>
              </a:buClr>
            </a:pPr>
            <a:r>
              <a:rPr lang="fr-FR" sz="1400" dirty="0">
                <a:latin typeface="Arial" panose="020B0604020202020204" pitchFamily="34" charset="0"/>
                <a:cs typeface="Arial" panose="020B0604020202020204" pitchFamily="34" charset="0"/>
              </a:rPr>
              <a:t>Maintien du budget subventions aux associations.</a:t>
            </a:r>
          </a:p>
          <a:p>
            <a:pPr lvl="1" algn="just">
              <a:spcAft>
                <a:spcPts val="1800"/>
              </a:spcAft>
              <a:buClr>
                <a:srgbClr val="D72445"/>
              </a:buClr>
            </a:pPr>
            <a:r>
              <a:rPr lang="fr-FR" sz="1400" dirty="0">
                <a:latin typeface="Arial" panose="020B0604020202020204" pitchFamily="34" charset="0"/>
                <a:cs typeface="Arial" panose="020B0604020202020204" pitchFamily="34" charset="0"/>
              </a:rPr>
              <a:t>Recherche active de réductions pour sauvegarder une capacité d’autofinancement mise à mal par les orientations gouvernementales afin de poursuivre les projets d’investissement.</a:t>
            </a:r>
          </a:p>
          <a:p>
            <a:pPr>
              <a:spcAft>
                <a:spcPts val="1200"/>
              </a:spcAft>
              <a:buClr>
                <a:srgbClr val="D72445"/>
              </a:buClr>
            </a:pPr>
            <a:r>
              <a:rPr lang="fr-FR" sz="1600" dirty="0">
                <a:solidFill>
                  <a:srgbClr val="D72445"/>
                </a:solidFill>
                <a:latin typeface="Arial" panose="020B0604020202020204" pitchFamily="34" charset="0"/>
                <a:cs typeface="Arial" panose="020B0604020202020204" pitchFamily="34" charset="0"/>
              </a:rPr>
              <a:t>Recettes de fonctionnement, une progression naturelle limitée et des recettes en majorité figées</a:t>
            </a:r>
            <a:endParaRPr lang="fr-FR" sz="1400" dirty="0">
              <a:latin typeface="Arial" panose="020B0604020202020204" pitchFamily="34" charset="0"/>
              <a:cs typeface="Arial" panose="020B0604020202020204" pitchFamily="34" charset="0"/>
            </a:endParaRPr>
          </a:p>
          <a:p>
            <a:pPr marL="685800" lvl="2" algn="just">
              <a:spcBef>
                <a:spcPts val="1000"/>
              </a:spcBef>
              <a:buClr>
                <a:srgbClr val="D72445"/>
              </a:buClr>
            </a:pPr>
            <a:r>
              <a:rPr lang="fr-FR" sz="1400" dirty="0">
                <a:latin typeface="Arial" panose="020B0604020202020204" pitchFamily="34" charset="0"/>
                <a:cs typeface="Arial" panose="020B0604020202020204" pitchFamily="34" charset="0"/>
              </a:rPr>
              <a:t>La revalorisation légale des bases de taxe foncière qui sont sur la Ville pour deux tiers économiques sera inférieure à l’inflation réelle (+1,7 %).</a:t>
            </a:r>
          </a:p>
          <a:p>
            <a:pPr marL="685800" lvl="2" algn="just">
              <a:spcBef>
                <a:spcPts val="1000"/>
              </a:spcBef>
              <a:buClr>
                <a:srgbClr val="D72445"/>
              </a:buClr>
            </a:pPr>
            <a:r>
              <a:rPr lang="fr-FR" sz="1400" dirty="0">
                <a:latin typeface="Arial" panose="020B0604020202020204" pitchFamily="34" charset="0"/>
                <a:cs typeface="Arial" panose="020B0604020202020204" pitchFamily="34" charset="0"/>
              </a:rPr>
              <a:t>Près de 44 % des recettes communales de fonctionnement sont figées avec la fiscalité transférée. La Ville ne conserve que la maitrise que de ses recettes usagers (7 % des recettes totales) et de fiscalité locale dont la taxe foncière (30%).</a:t>
            </a:r>
          </a:p>
          <a:p>
            <a:pPr marL="685800" lvl="2" algn="just">
              <a:spcBef>
                <a:spcPts val="1000"/>
              </a:spcBef>
              <a:buClr>
                <a:srgbClr val="D72445"/>
              </a:buClr>
            </a:pPr>
            <a:r>
              <a:rPr lang="fr-FR" sz="1400" dirty="0">
                <a:latin typeface="Arial" panose="020B0604020202020204" pitchFamily="34" charset="0"/>
                <a:cs typeface="Arial" panose="020B0604020202020204" pitchFamily="34" charset="0"/>
              </a:rPr>
              <a:t>Les revalorisations des dotations de l’Etat et des dispositifs de péréquations horizontales sont globalement insuffisants en volumes.</a:t>
            </a:r>
          </a:p>
        </p:txBody>
      </p:sp>
    </p:spTree>
    <p:extLst>
      <p:ext uri="{BB962C8B-B14F-4D97-AF65-F5344CB8AC3E}">
        <p14:creationId xmlns:p14="http://schemas.microsoft.com/office/powerpoint/2010/main" val="2097683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0BFBD0-FA07-469D-9A70-83C742277CE5}"/>
              </a:ext>
            </a:extLst>
          </p:cNvPr>
          <p:cNvSpPr>
            <a:spLocks noGrp="1"/>
          </p:cNvSpPr>
          <p:nvPr>
            <p:ph type="title"/>
          </p:nvPr>
        </p:nvSpPr>
        <p:spPr>
          <a:xfrm>
            <a:off x="139762" y="181781"/>
            <a:ext cx="8832221" cy="697113"/>
          </a:xfrm>
        </p:spPr>
        <p:txBody>
          <a:bodyPr vert="horz" lIns="91440" tIns="45720" rIns="91440" bIns="45720" rtlCol="0">
            <a:normAutofit/>
          </a:bodyPr>
          <a:lstStyle/>
          <a:p>
            <a:r>
              <a:rPr lang="fr-FR" sz="1800" b="1" dirty="0">
                <a:solidFill>
                  <a:srgbClr val="D72445"/>
                </a:solidFill>
                <a:latin typeface="Arial" panose="020B0604020202020204" pitchFamily="34" charset="0"/>
                <a:cs typeface="Arial" panose="020B0604020202020204" pitchFamily="34" charset="0"/>
              </a:rPr>
              <a:t>Equilibre de la section de fonctionnement : des dépenses à maîtriser sur la durée pour stabiliser le niveau d’épargne</a:t>
            </a:r>
          </a:p>
        </p:txBody>
      </p:sp>
      <p:sp>
        <p:nvSpPr>
          <p:cNvPr id="10" name="Espace réservé du contenu 9">
            <a:extLst>
              <a:ext uri="{FF2B5EF4-FFF2-40B4-BE49-F238E27FC236}">
                <a16:creationId xmlns:a16="http://schemas.microsoft.com/office/drawing/2014/main" id="{871FC2BB-1EA8-8B2E-90DB-F3B779EF8652}"/>
              </a:ext>
            </a:extLst>
          </p:cNvPr>
          <p:cNvSpPr>
            <a:spLocks noGrp="1"/>
          </p:cNvSpPr>
          <p:nvPr>
            <p:ph sz="half" idx="1"/>
          </p:nvPr>
        </p:nvSpPr>
        <p:spPr>
          <a:xfrm>
            <a:off x="0" y="4174466"/>
            <a:ext cx="4046899" cy="2600396"/>
          </a:xfrm>
        </p:spPr>
        <p:txBody>
          <a:bodyPr vert="horz" lIns="91440" tIns="45720" rIns="91440" bIns="45720" rtlCol="0">
            <a:noAutofit/>
          </a:bodyPr>
          <a:lstStyle/>
          <a:p>
            <a:pPr algn="just"/>
            <a:r>
              <a:rPr lang="fr-FR" sz="1400" dirty="0">
                <a:latin typeface="Arial" panose="020B0604020202020204" pitchFamily="34" charset="0"/>
                <a:cs typeface="Arial" panose="020B0604020202020204" pitchFamily="34" charset="0"/>
              </a:rPr>
              <a:t>Les contraintes financières étatiques amènent mécaniquement une diminution de notre épargne dans les années à venir malgré les mesures correctrices qui pourrait être envisagée. </a:t>
            </a:r>
          </a:p>
          <a:p>
            <a:pPr marL="0" indent="0" algn="just">
              <a:buNone/>
            </a:pPr>
            <a:endParaRPr lang="fr-FR" sz="1400" dirty="0">
              <a:latin typeface="Arial" panose="020B0604020202020204" pitchFamily="34" charset="0"/>
              <a:cs typeface="Arial" panose="020B0604020202020204" pitchFamily="34" charset="0"/>
            </a:endParaRPr>
          </a:p>
          <a:p>
            <a:pPr algn="just"/>
            <a:r>
              <a:rPr lang="fr-FR" sz="1400" dirty="0">
                <a:latin typeface="Arial" panose="020B0604020202020204" pitchFamily="34" charset="0"/>
                <a:cs typeface="Arial" panose="020B0604020202020204" pitchFamily="34" charset="0"/>
              </a:rPr>
              <a:t>La stabilité de l’épargne de la Ville constitue un enjeu majeur pour financer les projets d’investissement et limiter le recours à l’emprunt. </a:t>
            </a:r>
          </a:p>
        </p:txBody>
      </p:sp>
      <p:sp>
        <p:nvSpPr>
          <p:cNvPr id="11" name="Espace réservé du contenu 10">
            <a:extLst>
              <a:ext uri="{FF2B5EF4-FFF2-40B4-BE49-F238E27FC236}">
                <a16:creationId xmlns:a16="http://schemas.microsoft.com/office/drawing/2014/main" id="{49604ED3-6364-F4C4-C47F-8B39274A988E}"/>
              </a:ext>
            </a:extLst>
          </p:cNvPr>
          <p:cNvSpPr>
            <a:spLocks noGrp="1"/>
          </p:cNvSpPr>
          <p:nvPr>
            <p:ph sz="half" idx="2"/>
          </p:nvPr>
        </p:nvSpPr>
        <p:spPr>
          <a:xfrm>
            <a:off x="4921124" y="1023552"/>
            <a:ext cx="4083114" cy="2600396"/>
          </a:xfrm>
        </p:spPr>
        <p:txBody>
          <a:bodyPr>
            <a:noAutofit/>
          </a:bodyPr>
          <a:lstStyle/>
          <a:p>
            <a:pPr algn="just"/>
            <a:r>
              <a:rPr lang="fr-FR" sz="1400" dirty="0">
                <a:latin typeface="Arial" panose="020B0604020202020204" pitchFamily="34" charset="0"/>
                <a:cs typeface="Arial" panose="020B0604020202020204" pitchFamily="34" charset="0"/>
              </a:rPr>
              <a:t>L’épargne de la Ville a dû absorber ces dernières années la forte poussée inflationniste et de nombreuses mesures imposées par l’État  non compensées. </a:t>
            </a:r>
          </a:p>
          <a:p>
            <a:pPr algn="just"/>
            <a:r>
              <a:rPr lang="fr-FR" sz="1400" dirty="0">
                <a:latin typeface="Arial" panose="020B0604020202020204" pitchFamily="34" charset="0"/>
                <a:cs typeface="Arial" panose="020B0604020202020204" pitchFamily="34" charset="0"/>
              </a:rPr>
              <a:t>Après un recul de l’épargne en 2023, la Ville a su contenir la progression des dépenses de personnel et en augmentant les taux de la fiscalité locale a fait progresser la dynamique des recettes. </a:t>
            </a:r>
          </a:p>
          <a:p>
            <a:pPr algn="just"/>
            <a:r>
              <a:rPr lang="fr-FR" sz="1400" dirty="0">
                <a:latin typeface="Arial" panose="020B0604020202020204" pitchFamily="34" charset="0"/>
                <a:cs typeface="Arial" panose="020B0604020202020204" pitchFamily="34" charset="0"/>
              </a:rPr>
              <a:t>L’effet ciseau est ainsi temporairement écarté.</a:t>
            </a:r>
          </a:p>
        </p:txBody>
      </p:sp>
      <p:pic>
        <p:nvPicPr>
          <p:cNvPr id="4" name="Image 3">
            <a:extLst>
              <a:ext uri="{FF2B5EF4-FFF2-40B4-BE49-F238E27FC236}">
                <a16:creationId xmlns:a16="http://schemas.microsoft.com/office/drawing/2014/main" id="{DDA981B1-9544-1D9D-17EF-D7ED85A9E49B}"/>
              </a:ext>
            </a:extLst>
          </p:cNvPr>
          <p:cNvPicPr>
            <a:picLocks noChangeAspect="1"/>
          </p:cNvPicPr>
          <p:nvPr/>
        </p:nvPicPr>
        <p:blipFill>
          <a:blip r:embed="rId3"/>
          <a:stretch>
            <a:fillRect/>
          </a:stretch>
        </p:blipFill>
        <p:spPr>
          <a:xfrm>
            <a:off x="139762" y="1029846"/>
            <a:ext cx="4676682" cy="2600396"/>
          </a:xfrm>
          <a:prstGeom prst="rect">
            <a:avLst/>
          </a:prstGeom>
        </p:spPr>
      </p:pic>
      <p:pic>
        <p:nvPicPr>
          <p:cNvPr id="6" name="Image 5">
            <a:extLst>
              <a:ext uri="{FF2B5EF4-FFF2-40B4-BE49-F238E27FC236}">
                <a16:creationId xmlns:a16="http://schemas.microsoft.com/office/drawing/2014/main" id="{18DB01CA-2066-0614-3D3D-1DB30B3AFFC8}"/>
              </a:ext>
            </a:extLst>
          </p:cNvPr>
          <p:cNvPicPr>
            <a:picLocks noChangeAspect="1"/>
          </p:cNvPicPr>
          <p:nvPr/>
        </p:nvPicPr>
        <p:blipFill>
          <a:blip r:embed="rId4"/>
          <a:stretch>
            <a:fillRect/>
          </a:stretch>
        </p:blipFill>
        <p:spPr>
          <a:xfrm>
            <a:off x="4142504" y="3837012"/>
            <a:ext cx="4889461" cy="2717306"/>
          </a:xfrm>
          <a:prstGeom prst="rect">
            <a:avLst/>
          </a:prstGeom>
        </p:spPr>
      </p:pic>
    </p:spTree>
    <p:extLst>
      <p:ext uri="{BB962C8B-B14F-4D97-AF65-F5344CB8AC3E}">
        <p14:creationId xmlns:p14="http://schemas.microsoft.com/office/powerpoint/2010/main" val="566122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r 6"/>
          <p:cNvGrpSpPr/>
          <p:nvPr/>
        </p:nvGrpSpPr>
        <p:grpSpPr>
          <a:xfrm>
            <a:off x="0" y="6000750"/>
            <a:ext cx="9144000" cy="857250"/>
            <a:chOff x="0" y="6000750"/>
            <a:chExt cx="9144000" cy="857250"/>
          </a:xfrm>
        </p:grpSpPr>
        <p:sp>
          <p:nvSpPr>
            <p:cNvPr id="4" name="Rectangle 3"/>
            <p:cNvSpPr/>
            <p:nvPr/>
          </p:nvSpPr>
          <p:spPr>
            <a:xfrm>
              <a:off x="0" y="6000750"/>
              <a:ext cx="9144000" cy="857250"/>
            </a:xfrm>
            <a:prstGeom prst="rect">
              <a:avLst/>
            </a:prstGeom>
            <a:solidFill>
              <a:srgbClr val="D724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00" y="6080823"/>
              <a:ext cx="1401763" cy="589330"/>
            </a:xfrm>
            <a:prstGeom prst="rect">
              <a:avLst/>
            </a:prstGeom>
          </p:spPr>
        </p:pic>
        <p:sp>
          <p:nvSpPr>
            <p:cNvPr id="6" name="Rectangle 5"/>
            <p:cNvSpPr/>
            <p:nvPr/>
          </p:nvSpPr>
          <p:spPr>
            <a:xfrm>
              <a:off x="1824390" y="6341583"/>
              <a:ext cx="2903936" cy="246221"/>
            </a:xfrm>
            <a:prstGeom prst="rect">
              <a:avLst/>
            </a:prstGeom>
          </p:spPr>
          <p:txBody>
            <a:bodyPr wrap="square">
              <a:spAutoFit/>
            </a:bodyPr>
            <a:lstStyle/>
            <a:p>
              <a:r>
                <a:rPr lang="fr-FR" sz="1000" b="1" dirty="0">
                  <a:solidFill>
                    <a:schemeClr val="bg1"/>
                  </a:solidFill>
                  <a:latin typeface="Arial" charset="0"/>
                </a:rPr>
                <a:t>ville-</a:t>
              </a:r>
              <a:r>
                <a:rPr lang="fr-FR" sz="1000" b="1" dirty="0" err="1">
                  <a:solidFill>
                    <a:schemeClr val="bg1"/>
                  </a:solidFill>
                  <a:latin typeface="Arial" charset="0"/>
                </a:rPr>
                <a:t>gennevilliers.fr</a:t>
              </a:r>
              <a:endParaRPr lang="fr-FR" sz="1000" dirty="0">
                <a:solidFill>
                  <a:schemeClr val="bg1"/>
                </a:solidFill>
                <a:latin typeface="Arial" charset="0"/>
              </a:endParaRPr>
            </a:p>
          </p:txBody>
        </p:sp>
      </p:grpSp>
      <p:sp>
        <p:nvSpPr>
          <p:cNvPr id="2" name="Titre 1">
            <a:extLst>
              <a:ext uri="{FF2B5EF4-FFF2-40B4-BE49-F238E27FC236}">
                <a16:creationId xmlns:a16="http://schemas.microsoft.com/office/drawing/2014/main" id="{A60BFBD0-FA07-469D-9A70-83C742277CE5}"/>
              </a:ext>
            </a:extLst>
          </p:cNvPr>
          <p:cNvSpPr>
            <a:spLocks noGrp="1"/>
          </p:cNvSpPr>
          <p:nvPr>
            <p:ph type="title"/>
          </p:nvPr>
        </p:nvSpPr>
        <p:spPr>
          <a:xfrm>
            <a:off x="228665" y="209028"/>
            <a:ext cx="8712322" cy="546223"/>
          </a:xfrm>
        </p:spPr>
        <p:txBody>
          <a:bodyPr>
            <a:noAutofit/>
          </a:bodyPr>
          <a:lstStyle/>
          <a:p>
            <a:r>
              <a:rPr lang="fr-FR" sz="2000" b="1" dirty="0">
                <a:solidFill>
                  <a:srgbClr val="D72445"/>
                </a:solidFill>
                <a:latin typeface="Arial" panose="020B0604020202020204" pitchFamily="34" charset="0"/>
                <a:cs typeface="Arial" panose="020B0604020202020204" pitchFamily="34" charset="0"/>
              </a:rPr>
              <a:t>Une ambition d’investissement élevée pour construire la ville de demain et accentuer la transition écologique</a:t>
            </a:r>
          </a:p>
        </p:txBody>
      </p:sp>
      <p:sp>
        <p:nvSpPr>
          <p:cNvPr id="3" name="ZoneTexte 2">
            <a:extLst>
              <a:ext uri="{FF2B5EF4-FFF2-40B4-BE49-F238E27FC236}">
                <a16:creationId xmlns:a16="http://schemas.microsoft.com/office/drawing/2014/main" id="{073B6BDD-A721-4F99-9085-E7A37336C803}"/>
              </a:ext>
            </a:extLst>
          </p:cNvPr>
          <p:cNvSpPr txBox="1"/>
          <p:nvPr/>
        </p:nvSpPr>
        <p:spPr>
          <a:xfrm>
            <a:off x="355600" y="920175"/>
            <a:ext cx="8466868" cy="5509200"/>
          </a:xfrm>
          <a:prstGeom prst="rect">
            <a:avLst/>
          </a:prstGeom>
          <a:noFill/>
        </p:spPr>
        <p:txBody>
          <a:bodyPr wrap="square" rtlCol="0">
            <a:spAutoFit/>
          </a:bodyPr>
          <a:lstStyle/>
          <a:p>
            <a:pPr marL="285750" indent="-285750">
              <a:buClr>
                <a:srgbClr val="D72445"/>
              </a:buClr>
              <a:buFont typeface="Arial" panose="020B0604020202020204" pitchFamily="34" charset="0"/>
              <a:buChar char="•"/>
            </a:pPr>
            <a:r>
              <a:rPr lang="fr-FR" sz="1600" dirty="0">
                <a:latin typeface="Arial" panose="020B0604020202020204" pitchFamily="34" charset="0"/>
                <a:cs typeface="Arial" panose="020B0604020202020204" pitchFamily="34" charset="0"/>
              </a:rPr>
              <a:t>Une montée en puissance progressive des crédits d’investissement permettant l’aboutissement de nombreux chantier, la finalisation et le début de constructions de nombreux projets. </a:t>
            </a:r>
          </a:p>
          <a:p>
            <a:pPr>
              <a:buClr>
                <a:srgbClr val="D72445"/>
              </a:buClr>
            </a:pPr>
            <a:endParaRPr lang="fr-FR" sz="1600" dirty="0">
              <a:latin typeface="Arial" panose="020B0604020202020204" pitchFamily="34" charset="0"/>
              <a:cs typeface="Arial" panose="020B0604020202020204" pitchFamily="34" charset="0"/>
            </a:endParaRPr>
          </a:p>
          <a:p>
            <a:pPr>
              <a:buClr>
                <a:srgbClr val="D72445"/>
              </a:buClr>
            </a:pPr>
            <a:endParaRPr lang="fr-FR" sz="1600" dirty="0">
              <a:latin typeface="Arial" panose="020B0604020202020204" pitchFamily="34" charset="0"/>
              <a:cs typeface="Arial" panose="020B0604020202020204" pitchFamily="34" charset="0"/>
            </a:endParaRPr>
          </a:p>
          <a:p>
            <a:pPr>
              <a:buClr>
                <a:srgbClr val="D72445"/>
              </a:buClr>
            </a:pPr>
            <a:endParaRPr lang="fr-FR" sz="1600" dirty="0">
              <a:latin typeface="Arial" panose="020B0604020202020204" pitchFamily="34" charset="0"/>
              <a:cs typeface="Arial" panose="020B0604020202020204" pitchFamily="34" charset="0"/>
            </a:endParaRPr>
          </a:p>
          <a:p>
            <a:pPr>
              <a:buClr>
                <a:srgbClr val="D72445"/>
              </a:buClr>
            </a:pPr>
            <a:endParaRPr lang="fr-FR" sz="1600" dirty="0">
              <a:latin typeface="Arial" panose="020B0604020202020204" pitchFamily="34" charset="0"/>
              <a:cs typeface="Arial" panose="020B0604020202020204" pitchFamily="34" charset="0"/>
            </a:endParaRPr>
          </a:p>
          <a:p>
            <a:pPr>
              <a:buClr>
                <a:srgbClr val="D72445"/>
              </a:buClr>
            </a:pPr>
            <a:endParaRPr lang="fr-FR" sz="1600" dirty="0">
              <a:latin typeface="Arial" panose="020B0604020202020204" pitchFamily="34" charset="0"/>
              <a:cs typeface="Arial" panose="020B0604020202020204" pitchFamily="34" charset="0"/>
            </a:endParaRPr>
          </a:p>
          <a:p>
            <a:pPr>
              <a:buClr>
                <a:srgbClr val="D72445"/>
              </a:buClr>
            </a:pPr>
            <a:endParaRPr lang="fr-FR" sz="1600" dirty="0">
              <a:latin typeface="Arial" panose="020B0604020202020204" pitchFamily="34" charset="0"/>
              <a:cs typeface="Arial" panose="020B0604020202020204" pitchFamily="34" charset="0"/>
            </a:endParaRPr>
          </a:p>
          <a:p>
            <a:pPr>
              <a:buClr>
                <a:srgbClr val="D72445"/>
              </a:buClr>
            </a:pPr>
            <a:endParaRPr lang="fr-FR" sz="1600" dirty="0">
              <a:latin typeface="Arial" panose="020B0604020202020204" pitchFamily="34" charset="0"/>
              <a:cs typeface="Arial" panose="020B0604020202020204" pitchFamily="34" charset="0"/>
            </a:endParaRPr>
          </a:p>
          <a:p>
            <a:pPr>
              <a:buClr>
                <a:srgbClr val="D72445"/>
              </a:buClr>
            </a:pPr>
            <a:endParaRPr lang="fr-FR" sz="1600" dirty="0">
              <a:latin typeface="Arial" panose="020B0604020202020204" pitchFamily="34" charset="0"/>
              <a:cs typeface="Arial" panose="020B0604020202020204" pitchFamily="34" charset="0"/>
            </a:endParaRPr>
          </a:p>
          <a:p>
            <a:pPr>
              <a:buClr>
                <a:srgbClr val="D72445"/>
              </a:buClr>
            </a:pPr>
            <a:endParaRPr lang="fr-FR" sz="1600" dirty="0">
              <a:latin typeface="Arial" panose="020B0604020202020204" pitchFamily="34" charset="0"/>
              <a:cs typeface="Arial" panose="020B0604020202020204" pitchFamily="34" charset="0"/>
            </a:endParaRPr>
          </a:p>
          <a:p>
            <a:pPr>
              <a:buClr>
                <a:srgbClr val="D72445"/>
              </a:buClr>
            </a:pPr>
            <a:endParaRPr lang="fr-FR" sz="1600" dirty="0">
              <a:latin typeface="Arial" panose="020B0604020202020204" pitchFamily="34" charset="0"/>
              <a:cs typeface="Arial" panose="020B0604020202020204" pitchFamily="34" charset="0"/>
            </a:endParaRPr>
          </a:p>
          <a:p>
            <a:pPr>
              <a:buClr>
                <a:srgbClr val="D72445"/>
              </a:buClr>
            </a:pPr>
            <a:endParaRPr lang="fr-FR" sz="1600" dirty="0">
              <a:latin typeface="Arial" panose="020B0604020202020204" pitchFamily="34" charset="0"/>
              <a:cs typeface="Arial" panose="020B0604020202020204" pitchFamily="34" charset="0"/>
            </a:endParaRPr>
          </a:p>
          <a:p>
            <a:pPr>
              <a:buClr>
                <a:srgbClr val="D72445"/>
              </a:buClr>
            </a:pPr>
            <a:endParaRPr lang="fr-FR" sz="1600" dirty="0">
              <a:latin typeface="Arial" panose="020B0604020202020204" pitchFamily="34" charset="0"/>
              <a:cs typeface="Arial" panose="020B0604020202020204" pitchFamily="34" charset="0"/>
            </a:endParaRPr>
          </a:p>
          <a:p>
            <a:pPr>
              <a:buClr>
                <a:srgbClr val="D72445"/>
              </a:buClr>
            </a:pPr>
            <a:endParaRPr lang="fr-FR" sz="1600" dirty="0">
              <a:latin typeface="Arial" panose="020B0604020202020204" pitchFamily="34" charset="0"/>
              <a:cs typeface="Arial" panose="020B0604020202020204" pitchFamily="34" charset="0"/>
            </a:endParaRPr>
          </a:p>
          <a:p>
            <a:pPr>
              <a:buClr>
                <a:srgbClr val="D72445"/>
              </a:buClr>
            </a:pPr>
            <a:endParaRPr lang="fr-FR" sz="1600" dirty="0">
              <a:latin typeface="Arial" panose="020B0604020202020204" pitchFamily="34" charset="0"/>
              <a:cs typeface="Arial" panose="020B0604020202020204" pitchFamily="34" charset="0"/>
            </a:endParaRPr>
          </a:p>
          <a:p>
            <a:pPr>
              <a:buClr>
                <a:srgbClr val="D72445"/>
              </a:buClr>
            </a:pPr>
            <a:endParaRPr lang="fr-FR" sz="1600" dirty="0">
              <a:latin typeface="Arial" panose="020B0604020202020204" pitchFamily="34" charset="0"/>
              <a:cs typeface="Arial" panose="020B0604020202020204" pitchFamily="34" charset="0"/>
            </a:endParaRPr>
          </a:p>
          <a:p>
            <a:pPr marL="285750" indent="-285750">
              <a:buClr>
                <a:srgbClr val="D72445"/>
              </a:buClr>
              <a:buFont typeface="Arial" panose="020B0604020202020204" pitchFamily="34" charset="0"/>
              <a:buChar char="•"/>
            </a:pPr>
            <a:r>
              <a:rPr lang="fr-FR" sz="1600" dirty="0">
                <a:latin typeface="Arial" panose="020B0604020202020204" pitchFamily="34" charset="0"/>
                <a:cs typeface="Arial" panose="020B0604020202020204" pitchFamily="34" charset="0"/>
              </a:rPr>
              <a:t>Une ambition maintenue pour 2025 avec plus de 60 M€ pour continuer à transformer la Ville.</a:t>
            </a:r>
          </a:p>
          <a:p>
            <a:pPr>
              <a:buClr>
                <a:srgbClr val="D72445"/>
              </a:buClr>
            </a:pPr>
            <a:endParaRPr lang="fr-FR" sz="1600" dirty="0">
              <a:latin typeface="Arial" panose="020B0604020202020204" pitchFamily="34" charset="0"/>
              <a:cs typeface="Arial" panose="020B0604020202020204" pitchFamily="34" charset="0"/>
            </a:endParaRPr>
          </a:p>
          <a:p>
            <a:endParaRPr lang="fr-FR" sz="1600" dirty="0">
              <a:latin typeface="Arial" panose="020B0604020202020204" pitchFamily="34" charset="0"/>
              <a:cs typeface="Arial" panose="020B0604020202020204" pitchFamily="34" charset="0"/>
            </a:endParaRPr>
          </a:p>
        </p:txBody>
      </p:sp>
      <p:pic>
        <p:nvPicPr>
          <p:cNvPr id="10" name="Image 9">
            <a:extLst>
              <a:ext uri="{FF2B5EF4-FFF2-40B4-BE49-F238E27FC236}">
                <a16:creationId xmlns:a16="http://schemas.microsoft.com/office/drawing/2014/main" id="{88914B01-93DE-66AF-FB0C-FB4CF77A13AD}"/>
              </a:ext>
            </a:extLst>
          </p:cNvPr>
          <p:cNvPicPr>
            <a:picLocks noChangeAspect="1"/>
          </p:cNvPicPr>
          <p:nvPr/>
        </p:nvPicPr>
        <p:blipFill>
          <a:blip r:embed="rId4"/>
          <a:stretch>
            <a:fillRect/>
          </a:stretch>
        </p:blipFill>
        <p:spPr>
          <a:xfrm>
            <a:off x="1402402" y="1742038"/>
            <a:ext cx="5717943" cy="3436849"/>
          </a:xfrm>
          <a:prstGeom prst="rect">
            <a:avLst/>
          </a:prstGeom>
        </p:spPr>
      </p:pic>
    </p:spTree>
    <p:extLst>
      <p:ext uri="{BB962C8B-B14F-4D97-AF65-F5344CB8AC3E}">
        <p14:creationId xmlns:p14="http://schemas.microsoft.com/office/powerpoint/2010/main" val="3501192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r 6"/>
          <p:cNvGrpSpPr/>
          <p:nvPr/>
        </p:nvGrpSpPr>
        <p:grpSpPr>
          <a:xfrm>
            <a:off x="0" y="6000750"/>
            <a:ext cx="9144000" cy="857250"/>
            <a:chOff x="0" y="6000750"/>
            <a:chExt cx="9144000" cy="857250"/>
          </a:xfrm>
        </p:grpSpPr>
        <p:sp>
          <p:nvSpPr>
            <p:cNvPr id="4" name="Rectangle 3"/>
            <p:cNvSpPr/>
            <p:nvPr/>
          </p:nvSpPr>
          <p:spPr>
            <a:xfrm>
              <a:off x="0" y="6000750"/>
              <a:ext cx="9144000" cy="857250"/>
            </a:xfrm>
            <a:prstGeom prst="rect">
              <a:avLst/>
            </a:prstGeom>
            <a:solidFill>
              <a:srgbClr val="D724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00" y="6080823"/>
              <a:ext cx="1401763" cy="589330"/>
            </a:xfrm>
            <a:prstGeom prst="rect">
              <a:avLst/>
            </a:prstGeom>
          </p:spPr>
        </p:pic>
        <p:sp>
          <p:nvSpPr>
            <p:cNvPr id="6" name="Rectangle 5"/>
            <p:cNvSpPr/>
            <p:nvPr/>
          </p:nvSpPr>
          <p:spPr>
            <a:xfrm>
              <a:off x="1824390" y="6341583"/>
              <a:ext cx="2903936"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white"/>
                  </a:solidFill>
                  <a:effectLst/>
                  <a:uLnTx/>
                  <a:uFillTx/>
                  <a:latin typeface="Arial" charset="0"/>
                  <a:ea typeface="+mn-ea"/>
                  <a:cs typeface="+mn-cs"/>
                </a:rPr>
                <a:t>ville-</a:t>
              </a:r>
              <a:r>
                <a:rPr kumimoji="0" lang="fr-FR" sz="1000" b="1" i="0" u="none" strike="noStrike" kern="1200" cap="none" spc="0" normalizeH="0" baseline="0" noProof="0" dirty="0" err="1">
                  <a:ln>
                    <a:noFill/>
                  </a:ln>
                  <a:solidFill>
                    <a:prstClr val="white"/>
                  </a:solidFill>
                  <a:effectLst/>
                  <a:uLnTx/>
                  <a:uFillTx/>
                  <a:latin typeface="Arial" charset="0"/>
                  <a:ea typeface="+mn-ea"/>
                  <a:cs typeface="+mn-cs"/>
                </a:rPr>
                <a:t>gennevilliers.fr</a:t>
              </a:r>
              <a:endParaRPr kumimoji="0" lang="fr-FR" sz="1000" b="0" i="0" u="none" strike="noStrike" kern="1200" cap="none" spc="0" normalizeH="0" baseline="0" noProof="0" dirty="0">
                <a:ln>
                  <a:noFill/>
                </a:ln>
                <a:solidFill>
                  <a:prstClr val="white"/>
                </a:solidFill>
                <a:effectLst/>
                <a:uLnTx/>
                <a:uFillTx/>
                <a:latin typeface="Arial" charset="0"/>
                <a:ea typeface="+mn-ea"/>
                <a:cs typeface="+mn-cs"/>
              </a:endParaRPr>
            </a:p>
          </p:txBody>
        </p:sp>
      </p:grpSp>
      <p:sp>
        <p:nvSpPr>
          <p:cNvPr id="2" name="ZoneTexte 1">
            <a:extLst>
              <a:ext uri="{FF2B5EF4-FFF2-40B4-BE49-F238E27FC236}">
                <a16:creationId xmlns:a16="http://schemas.microsoft.com/office/drawing/2014/main" id="{EED2525F-C231-4734-B979-DE8D17A6E949}"/>
              </a:ext>
            </a:extLst>
          </p:cNvPr>
          <p:cNvSpPr txBox="1"/>
          <p:nvPr/>
        </p:nvSpPr>
        <p:spPr>
          <a:xfrm>
            <a:off x="139322" y="168973"/>
            <a:ext cx="8945565" cy="369332"/>
          </a:xfrm>
          <a:prstGeom prst="rect">
            <a:avLst/>
          </a:prstGeom>
        </p:spPr>
        <p:txBody>
          <a:bodyPr vert="horz" lIns="91440" tIns="45720" rIns="91440" bIns="45720" rtlCol="0" anchor="ctr">
            <a:noAutofit/>
          </a:bodyPr>
          <a:lstStyle>
            <a:lvl1pPr>
              <a:lnSpc>
                <a:spcPct val="90000"/>
              </a:lnSpc>
              <a:spcBef>
                <a:spcPct val="0"/>
              </a:spcBef>
              <a:buNone/>
              <a:defRPr sz="2000" b="1">
                <a:solidFill>
                  <a:srgbClr val="D72445"/>
                </a:solidFill>
                <a:latin typeface="Arial" panose="020B0604020202020204" pitchFamily="34" charset="0"/>
                <a:ea typeface="+mj-ea"/>
                <a:cs typeface="Arial" panose="020B0604020202020204" pitchFamily="34" charset="0"/>
              </a:defRPr>
            </a:lvl1pPr>
          </a:lstStyle>
          <a:p>
            <a:r>
              <a:rPr lang="fr-FR" dirty="0"/>
              <a:t>Un investissement au service de la population à travers quelques illustrations</a:t>
            </a:r>
          </a:p>
        </p:txBody>
      </p:sp>
      <p:pic>
        <p:nvPicPr>
          <p:cNvPr id="12" name="Image 11">
            <a:extLst>
              <a:ext uri="{FF2B5EF4-FFF2-40B4-BE49-F238E27FC236}">
                <a16:creationId xmlns:a16="http://schemas.microsoft.com/office/drawing/2014/main" id="{B8D64490-49A2-7CFF-3870-6E023C971D29}"/>
              </a:ext>
            </a:extLst>
          </p:cNvPr>
          <p:cNvPicPr>
            <a:picLocks noChangeAspect="1"/>
          </p:cNvPicPr>
          <p:nvPr/>
        </p:nvPicPr>
        <p:blipFill>
          <a:blip r:embed="rId4"/>
          <a:stretch>
            <a:fillRect/>
          </a:stretch>
        </p:blipFill>
        <p:spPr>
          <a:xfrm>
            <a:off x="0" y="981506"/>
            <a:ext cx="9144000" cy="4746785"/>
          </a:xfrm>
          <a:prstGeom prst="rect">
            <a:avLst/>
          </a:prstGeom>
        </p:spPr>
      </p:pic>
    </p:spTree>
    <p:extLst>
      <p:ext uri="{BB962C8B-B14F-4D97-AF65-F5344CB8AC3E}">
        <p14:creationId xmlns:p14="http://schemas.microsoft.com/office/powerpoint/2010/main" val="4173821908"/>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9900</TotalTime>
  <Words>1607</Words>
  <Application>Microsoft Office PowerPoint</Application>
  <PresentationFormat>Affichage à l'écran (4:3)</PresentationFormat>
  <Paragraphs>152</Paragraphs>
  <Slides>14</Slides>
  <Notes>14</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14</vt:i4>
      </vt:variant>
    </vt:vector>
  </HeadingPairs>
  <TitlesOfParts>
    <vt:vector size="18" baseType="lpstr">
      <vt:lpstr>Arial</vt:lpstr>
      <vt:lpstr>Calibri</vt:lpstr>
      <vt:lpstr>Calibri Light</vt:lpstr>
      <vt:lpstr>Thème Office</vt:lpstr>
      <vt:lpstr>Présentation PowerPoint</vt:lpstr>
      <vt:lpstr>Un document charnière faisant le lien entre ambition politique et cadre financier</vt:lpstr>
      <vt:lpstr>Un dérapage notable du déficit public, une situation politique troublée et inédite </vt:lpstr>
      <vt:lpstr>Premier Projet de Loi de Finance pour 2025 : un cadre de contraintes prévisibles mais sans précédent par son ampleur </vt:lpstr>
      <vt:lpstr>Orientation Budget 2025 : le choix d’un maintien d’un service public de qualité malgré les contraintes budgétaires (1/2)</vt:lpstr>
      <vt:lpstr>Orientation Budget 2025 : le choix d’un maintien d’un service public de qualité malgré les contraintes budgétaires (2/2)</vt:lpstr>
      <vt:lpstr>Equilibre de la section de fonctionnement : des dépenses à maîtriser sur la durée pour stabiliser le niveau d’épargne</vt:lpstr>
      <vt:lpstr>Une ambition d’investissement élevée pour construire la ville de demain et accentuer la transition écologique</vt:lpstr>
      <vt:lpstr>Présentation PowerPoint</vt:lpstr>
      <vt:lpstr>Une mobilisation du recours à l’emprunt maîtrisé et avec un ratio de désendettement en deçà des seuils d’alertes</vt:lpstr>
      <vt:lpstr>Le financement des investissements 2025 :  Un recours à l’emprunt limité par des ressources propres solides et des recherches actives de subventions </vt:lpstr>
      <vt:lpstr>Le grands axes politiques pour 2024 : Un budget volontariste au service des Gennevillois et de la ville de demain (1/2)</vt:lpstr>
      <vt:lpstr>Le grands axes politiques pour 2024 : Un budget volontariste au service des Gennevillois et de la ville de demain (2/2)</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Jean-françois BOYE</cp:lastModifiedBy>
  <cp:revision>88</cp:revision>
  <cp:lastPrinted>2022-12-12T17:40:35Z</cp:lastPrinted>
  <dcterms:created xsi:type="dcterms:W3CDTF">2021-05-20T08:29:34Z</dcterms:created>
  <dcterms:modified xsi:type="dcterms:W3CDTF">2024-12-17T13:57:24Z</dcterms:modified>
</cp:coreProperties>
</file>